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8"/>
  </p:notesMasterIdLst>
  <p:handoutMasterIdLst>
    <p:handoutMasterId r:id="rId69"/>
  </p:handoutMasterIdLst>
  <p:sldIdLst>
    <p:sldId id="256" r:id="rId2"/>
    <p:sldId id="360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2" r:id="rId12"/>
    <p:sldId id="373" r:id="rId13"/>
    <p:sldId id="375" r:id="rId14"/>
    <p:sldId id="376" r:id="rId15"/>
    <p:sldId id="480" r:id="rId16"/>
    <p:sldId id="380" r:id="rId17"/>
    <p:sldId id="381" r:id="rId18"/>
    <p:sldId id="382" r:id="rId19"/>
    <p:sldId id="383" r:id="rId20"/>
    <p:sldId id="378" r:id="rId21"/>
    <p:sldId id="478" r:id="rId22"/>
    <p:sldId id="462" r:id="rId23"/>
    <p:sldId id="479" r:id="rId24"/>
    <p:sldId id="481" r:id="rId25"/>
    <p:sldId id="477" r:id="rId26"/>
    <p:sldId id="473" r:id="rId27"/>
    <p:sldId id="384" r:id="rId28"/>
    <p:sldId id="387" r:id="rId29"/>
    <p:sldId id="388" r:id="rId30"/>
    <p:sldId id="389" r:id="rId31"/>
    <p:sldId id="392" r:id="rId32"/>
    <p:sldId id="397" r:id="rId33"/>
    <p:sldId id="398" r:id="rId34"/>
    <p:sldId id="393" r:id="rId35"/>
    <p:sldId id="395" r:id="rId36"/>
    <p:sldId id="399" r:id="rId37"/>
    <p:sldId id="400" r:id="rId38"/>
    <p:sldId id="401" r:id="rId39"/>
    <p:sldId id="402" r:id="rId40"/>
    <p:sldId id="403" r:id="rId41"/>
    <p:sldId id="407" r:id="rId42"/>
    <p:sldId id="474" r:id="rId43"/>
    <p:sldId id="463" r:id="rId44"/>
    <p:sldId id="464" r:id="rId45"/>
    <p:sldId id="426" r:id="rId46"/>
    <p:sldId id="432" r:id="rId47"/>
    <p:sldId id="427" r:id="rId48"/>
    <p:sldId id="428" r:id="rId49"/>
    <p:sldId id="430" r:id="rId50"/>
    <p:sldId id="431" r:id="rId51"/>
    <p:sldId id="433" r:id="rId52"/>
    <p:sldId id="439" r:id="rId53"/>
    <p:sldId id="442" r:id="rId54"/>
    <p:sldId id="443" r:id="rId55"/>
    <p:sldId id="445" r:id="rId56"/>
    <p:sldId id="447" r:id="rId57"/>
    <p:sldId id="450" r:id="rId58"/>
    <p:sldId id="451" r:id="rId59"/>
    <p:sldId id="472" r:id="rId60"/>
    <p:sldId id="465" r:id="rId61"/>
    <p:sldId id="476" r:id="rId62"/>
    <p:sldId id="466" r:id="rId63"/>
    <p:sldId id="468" r:id="rId64"/>
    <p:sldId id="467" r:id="rId65"/>
    <p:sldId id="469" r:id="rId66"/>
    <p:sldId id="475" r:id="rId67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00FF"/>
    <a:srgbClr val="5B0549"/>
    <a:srgbClr val="660066"/>
    <a:srgbClr val="A41C6D"/>
    <a:srgbClr val="BF1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2" autoAdjust="0"/>
    <p:restoredTop sz="94660"/>
  </p:normalViewPr>
  <p:slideViewPr>
    <p:cSldViewPr>
      <p:cViewPr varScale="1">
        <p:scale>
          <a:sx n="70" d="100"/>
          <a:sy n="70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F411E-6E50-4A1A-8B97-ED2B895E4385}" type="datetimeFigureOut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8FB6E-561F-48A8-9EFE-5721415335D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70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84870" cy="501015"/>
          </a:xfrm>
          <a:prstGeom prst="rect">
            <a:avLst/>
          </a:prstGeom>
        </p:spPr>
        <p:txBody>
          <a:bodyPr vert="horz" lIns="96601" tIns="48301" rIns="96601" bIns="4830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700" y="4"/>
            <a:ext cx="2984870" cy="501015"/>
          </a:xfrm>
          <a:prstGeom prst="rect">
            <a:avLst/>
          </a:prstGeom>
        </p:spPr>
        <p:txBody>
          <a:bodyPr vert="horz" lIns="96601" tIns="48301" rIns="96601" bIns="48301" rtlCol="0"/>
          <a:lstStyle>
            <a:lvl1pPr algn="r">
              <a:defRPr sz="1300"/>
            </a:lvl1pPr>
          </a:lstStyle>
          <a:p>
            <a:fld id="{B27DC6DC-CB0E-4C3E-9845-80A97832E54D}" type="datetimeFigureOut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1" tIns="48301" rIns="96601" bIns="48301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9646"/>
            <a:ext cx="5510530" cy="4509135"/>
          </a:xfrm>
          <a:prstGeom prst="rect">
            <a:avLst/>
          </a:prstGeom>
        </p:spPr>
        <p:txBody>
          <a:bodyPr vert="horz" lIns="96601" tIns="48301" rIns="96601" bIns="48301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517550"/>
            <a:ext cx="2984870" cy="501015"/>
          </a:xfrm>
          <a:prstGeom prst="rect">
            <a:avLst/>
          </a:prstGeom>
        </p:spPr>
        <p:txBody>
          <a:bodyPr vert="horz" lIns="96601" tIns="48301" rIns="96601" bIns="4830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700" y="9517550"/>
            <a:ext cx="2984870" cy="501015"/>
          </a:xfrm>
          <a:prstGeom prst="rect">
            <a:avLst/>
          </a:prstGeom>
        </p:spPr>
        <p:txBody>
          <a:bodyPr vert="horz" lIns="96601" tIns="48301" rIns="96601" bIns="48301" rtlCol="0" anchor="b"/>
          <a:lstStyle>
            <a:lvl1pPr algn="r">
              <a:defRPr sz="1300"/>
            </a:lvl1pPr>
          </a:lstStyle>
          <a:p>
            <a:fld id="{3FD2E816-D9CF-4DD9-86DA-0539C5F061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13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901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256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464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920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436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237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09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419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323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194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84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619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177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609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930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368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956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209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204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75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809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49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ja-JP" dirty="0" smtClean="0"/>
              <a:t>アルコール　シンナー　身近にあるもの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dirty="0" smtClean="0"/>
              <a:t>覚せい剤　　大麻　ヘロイン　コカイン　身近にないもの</a:t>
            </a:r>
            <a:endParaRPr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dirty="0" smtClean="0"/>
              <a:t>依存性がある　健康を害する</a:t>
            </a:r>
          </a:p>
          <a:p>
            <a:pPr lvl="0"/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848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7377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442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887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378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0211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9038" y="1252538"/>
            <a:ext cx="4510087" cy="33813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758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3998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121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0594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42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9065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1248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733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7937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5565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2200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8010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8504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1255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2828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76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0990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左：正常な肺、右：喫煙者の肺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5794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4082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6494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8154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7199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7662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4588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0345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なぜ薬物に手をだしてしまうのか</a:t>
            </a:r>
          </a:p>
          <a:p>
            <a:pPr lvl="0"/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興味本位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誘惑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疎外感、孤立、自暴自棄、現実逃避</a:t>
            </a:r>
          </a:p>
          <a:p>
            <a:pPr lvl="0"/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喫煙、飲酒はゲートウェイ　最初は興味半分からより刺激の強いものを求める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9923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84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3251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43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2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99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2E816-D9CF-4DD9-86DA-0539C5F0612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84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FB67B6D-0CAB-4317-B5B8-7EB936B87F90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34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EE1-3DEF-44E9-BF20-B890A200C4A7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8967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B77BEE1-3DEF-44E9-BF20-B890A200C4A7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790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B77BEE1-3DEF-44E9-BF20-B890A200C4A7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6897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B77BEE1-3DEF-44E9-BF20-B890A200C4A7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0975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EE1-3DEF-44E9-BF20-B890A200C4A7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4433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EE1-3DEF-44E9-BF20-B890A200C4A7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1531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EE1-3DEF-44E9-BF20-B890A200C4A7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49027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B77BEE1-3DEF-44E9-BF20-B890A200C4A7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249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BBCF-E881-4BF5-A409-A84E11421C6F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1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42F5563-DA1F-4B00-920F-F56D15D846AD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19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393-ED7E-4591-BB8D-39EBE0B9FBF3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30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FDA1-FD80-4E96-AB89-1458FC8914F3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43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A51-0535-4532-8730-BA775A5248E9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59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EAFB-0C0B-4775-A81B-1CBF73B67988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00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BEE1-3DEF-44E9-BF20-B890A200C4A7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50103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D652-63A9-4F89-B7F6-3DD07D6E5604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46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BEE1-3DEF-44E9-BF20-B890A200C4A7}" type="datetime1">
              <a:rPr kumimoji="1" lang="ja-JP" altLang="en-US" smtClean="0"/>
              <a:pPr/>
              <a:t>2018/2/5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B0FD0-C36F-4EF5-8C03-12F3138A093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918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351622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 smtClean="0"/>
              <a:t>薬物依存の恐ろしさ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63888" y="4572008"/>
            <a:ext cx="3960440" cy="801208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上田薬剤師会</a:t>
            </a:r>
            <a:r>
              <a:rPr lang="ja-JP" altLang="en-US" sz="3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kumimoji="1" lang="en-US" altLang="ja-JP" sz="3200" dirty="0" smtClean="0">
              <a:latin typeface="+mj-ea"/>
              <a:ea typeface="+mj-ea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084168" y="908720"/>
            <a:ext cx="2171700" cy="365125"/>
          </a:xfrm>
        </p:spPr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11266" name="Picture 2" descr="F:\新しいフォルダー\figure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60" y="250452"/>
            <a:ext cx="8037480" cy="6274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2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3075" name="Picture 3" descr="C:\Users\yusuke\Desktop\和田小学校\Pidrug\yjimageCA0844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811" y="1578107"/>
            <a:ext cx="4768377" cy="4572032"/>
          </a:xfrm>
          <a:prstGeom prst="rect">
            <a:avLst/>
          </a:prstGeom>
          <a:noFill/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pPr algn="ctr" eaLnBrk="1" hangingPunct="1"/>
            <a:r>
              <a:rPr lang="ja-JP" altLang="en-US" dirty="0" smtClean="0"/>
              <a:t>だれにでも簡単に書ける図だけど</a:t>
            </a:r>
          </a:p>
        </p:txBody>
      </p:sp>
    </p:spTree>
    <p:extLst>
      <p:ext uri="{BB962C8B-B14F-4D97-AF65-F5344CB8AC3E}">
        <p14:creationId xmlns:p14="http://schemas.microsoft.com/office/powerpoint/2010/main" val="28257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9600" cy="1066800"/>
          </a:xfrm>
        </p:spPr>
        <p:txBody>
          <a:bodyPr/>
          <a:lstStyle/>
          <a:p>
            <a:pPr algn="ctr" eaLnBrk="1" hangingPunct="1"/>
            <a:r>
              <a:rPr lang="ja-JP" altLang="en-US" dirty="0" smtClean="0"/>
              <a:t>シンナーを吸うと？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6147" name="Picture 4" descr="G:\Picture drug\pic1_5_2008020612185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" y="1716937"/>
            <a:ext cx="4667821" cy="459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6084168" y="2124075"/>
            <a:ext cx="27735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+mj-ea"/>
                <a:ea typeface="+mj-ea"/>
              </a:rPr>
              <a:t>手が</a:t>
            </a:r>
            <a:r>
              <a:rPr lang="ja-JP" altLang="en-US" sz="3200" dirty="0" smtClean="0">
                <a:latin typeface="+mj-ea"/>
                <a:ea typeface="+mj-ea"/>
              </a:rPr>
              <a:t>ふるえてしまうので</a:t>
            </a:r>
            <a:r>
              <a:rPr lang="ja-JP" altLang="en-US" sz="3200" dirty="0">
                <a:latin typeface="+mj-ea"/>
                <a:ea typeface="+mj-ea"/>
              </a:rPr>
              <a:t>きれいな図が</a:t>
            </a:r>
            <a:r>
              <a:rPr lang="ja-JP" altLang="en-US" sz="3200" dirty="0" smtClean="0">
                <a:latin typeface="+mj-ea"/>
                <a:ea typeface="+mj-ea"/>
              </a:rPr>
              <a:t>書けない</a:t>
            </a:r>
            <a:r>
              <a:rPr lang="ja-JP" altLang="en-US" sz="3200" dirty="0">
                <a:latin typeface="+mj-ea"/>
                <a:ea typeface="+mj-ea"/>
              </a:rPr>
              <a:t>！！！</a:t>
            </a:r>
            <a:endParaRPr lang="en-US" altLang="ja-JP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070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8587" y="457917"/>
            <a:ext cx="8229600" cy="666827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シンナー　まとめ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032" y="1271948"/>
            <a:ext cx="3643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シンナー乱用の怖さ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0990" y="1849398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i="1" dirty="0" smtClean="0">
                <a:solidFill>
                  <a:srgbClr val="FF0000"/>
                </a:solidFill>
                <a:latin typeface="+mj-ea"/>
                <a:ea typeface="+mj-ea"/>
              </a:rPr>
              <a:t>乱用</a:t>
            </a:r>
            <a:endParaRPr kumimoji="1" lang="ja-JP" altLang="en-US" sz="3200" b="1" i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6057" y="1894993"/>
            <a:ext cx="583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体の成長と脳の機能が止まってしまう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8973" y="2521176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i="1" dirty="0" smtClean="0">
                <a:solidFill>
                  <a:srgbClr val="00B0F0"/>
                </a:solidFill>
                <a:latin typeface="+mj-ea"/>
                <a:ea typeface="+mj-ea"/>
              </a:rPr>
              <a:t>依存</a:t>
            </a:r>
            <a:endParaRPr kumimoji="1" lang="ja-JP" altLang="en-US" sz="3200" b="1" i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6057" y="254626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簡単には止められない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98587" y="3188463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さそわれたらどうするか？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38973" y="3823678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当然勇気をもって断る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15177" y="453397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たった一度でも使わない！！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039" y="5088827"/>
            <a:ext cx="6006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見たり聞いたりしたらどうするか？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15177" y="5777015"/>
            <a:ext cx="567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当然信頼できる大人に相談する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26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68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大麻・覚せい剤など</a:t>
            </a:r>
            <a:endParaRPr kumimoji="1" lang="ja-JP" altLang="en-US" dirty="0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472" y="1691334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u"/>
            </a:pPr>
            <a:r>
              <a:rPr kumimoji="1" lang="ja-JP" altLang="en-US" sz="2800" dirty="0" smtClean="0">
                <a:latin typeface="+mj-ea"/>
                <a:ea typeface="+mj-ea"/>
              </a:rPr>
              <a:t>大麻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28452" y="169133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マリファナ・チョコ</a:t>
            </a:r>
            <a:r>
              <a:rPr lang="ja-JP" altLang="en-US" sz="2800" dirty="0" smtClean="0">
                <a:latin typeface="+mj-ea"/>
                <a:ea typeface="+mj-ea"/>
              </a:rPr>
              <a:t>・ハッパ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1472" y="2311122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u"/>
            </a:pPr>
            <a:r>
              <a:rPr kumimoji="1" lang="ja-JP" altLang="en-US" sz="2800" dirty="0" smtClean="0">
                <a:latin typeface="+mj-ea"/>
                <a:ea typeface="+mj-ea"/>
              </a:rPr>
              <a:t>コカイン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28452" y="231112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クラック・コーク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1472" y="2905780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u"/>
            </a:pPr>
            <a:r>
              <a:rPr kumimoji="1" lang="ja-JP" altLang="en-US" sz="2800" dirty="0" smtClean="0">
                <a:latin typeface="+mj-ea"/>
                <a:ea typeface="+mj-ea"/>
              </a:rPr>
              <a:t>覚せい剤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28452" y="290578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スピード・シャブ・エス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1472" y="3520373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u"/>
            </a:pPr>
            <a:r>
              <a:rPr kumimoji="1" lang="ja-JP" altLang="en-US" sz="2800" dirty="0" smtClean="0">
                <a:latin typeface="+mj-ea"/>
                <a:ea typeface="+mj-ea"/>
              </a:rPr>
              <a:t>幻覚剤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928452" y="3477284"/>
            <a:ext cx="3057247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ja-JP" altLang="en-US" sz="2800" dirty="0" smtClean="0">
                <a:latin typeface="+mj-ea"/>
                <a:ea typeface="+mj-ea"/>
              </a:rPr>
              <a:t>ＬＳＤ・ＭＤＭＡ</a:t>
            </a:r>
            <a:endParaRPr lang="en-US" altLang="ja-JP" sz="2800" dirty="0" smtClean="0"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1560" y="5229200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u"/>
            </a:pPr>
            <a:r>
              <a:rPr kumimoji="1" lang="ja-JP" altLang="en-US" sz="2800" dirty="0" smtClean="0">
                <a:latin typeface="+mj-ea"/>
                <a:ea typeface="+mj-ea"/>
              </a:rPr>
              <a:t>その他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43808" y="5157192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あへん（</a:t>
            </a:r>
            <a:r>
              <a:rPr kumimoji="1" lang="ja-JP" altLang="en-US" sz="2800" u="wavy" dirty="0" smtClean="0"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モルヒネ</a:t>
            </a:r>
            <a:r>
              <a:rPr kumimoji="1" lang="ja-JP" altLang="en-US" sz="2800" dirty="0" smtClean="0">
                <a:latin typeface="+mj-ea"/>
                <a:ea typeface="+mj-ea"/>
              </a:rPr>
              <a:t>）・</a:t>
            </a:r>
            <a:r>
              <a:rPr kumimoji="1" lang="ja-JP" altLang="en-US" sz="2800" u="wavy" dirty="0" smtClean="0"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コデイン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43808" y="6021288"/>
            <a:ext cx="308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最強の痛み止め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724128" y="602128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せき止め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6300192" y="5805264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4211960" y="5805264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987824" y="4653136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ＭＤＭＡ：エクスタシー・バツ・Ｘ</a:t>
            </a:r>
            <a:endParaRPr lang="en-US" altLang="ja-JP" sz="2800" dirty="0" smtClean="0">
              <a:latin typeface="+mj-ea"/>
              <a:ea typeface="+mj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15816" y="4077072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ＬＳＤ：ドラゴン・アシッド・フェニックス</a:t>
            </a:r>
            <a:endParaRPr lang="en-US" altLang="ja-JP" sz="28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095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8" grpId="0"/>
      <p:bldP spid="30" grpId="0"/>
      <p:bldP spid="21" grpId="0" animBg="1"/>
      <p:bldP spid="22" grpId="0" animBg="1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6" name="コンテンツ プレースホルダ 5" descr="C:\Users\kab-3\Desktop\3_127_1_200912169983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覚せい剤</a:t>
            </a:r>
            <a:endParaRPr kumimoji="1" lang="ja-JP" altLang="en-US" dirty="0"/>
          </a:p>
        </p:txBody>
      </p:sp>
      <p:pic>
        <p:nvPicPr>
          <p:cNvPr id="15362" name="Picture 3" descr="G:\Picture drug\heroin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1502" y="1340768"/>
            <a:ext cx="3436760" cy="2405732"/>
          </a:xfrm>
          <a:noFill/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15363" name="Picture 4" descr="G:\Picture drug\hint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3259039" cy="244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G:\Picture drug\stimulant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12858"/>
            <a:ext cx="3456384" cy="226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G:\Picture drug\red_poi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359275"/>
            <a:ext cx="33147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8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:\Picture drug\hemp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3333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G:\Picture drug\taia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063" y="479580"/>
            <a:ext cx="2694612" cy="246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796840" y="2966496"/>
            <a:ext cx="11080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+mj-ea"/>
                <a:ea typeface="+mj-ea"/>
              </a:rPr>
              <a:t>大麻草</a:t>
            </a:r>
          </a:p>
        </p:txBody>
      </p:sp>
      <p:sp>
        <p:nvSpPr>
          <p:cNvPr id="10" name="下矢印 9"/>
          <p:cNvSpPr/>
          <p:nvPr/>
        </p:nvSpPr>
        <p:spPr>
          <a:xfrm>
            <a:off x="2136566" y="3479192"/>
            <a:ext cx="428625" cy="523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9222" name="Picture 6" descr="G:\Picture drug\hemp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6975" y="3857625"/>
            <a:ext cx="3333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G:\Picture drug\hemp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620688"/>
            <a:ext cx="3333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>
          <a:xfrm>
            <a:off x="5796136" y="3068960"/>
            <a:ext cx="16208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j-ea"/>
                <a:ea typeface="+mj-ea"/>
              </a:rPr>
              <a:t>乾燥大麻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786313" y="6191250"/>
            <a:ext cx="37750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j-ea"/>
                <a:ea typeface="+mj-ea"/>
              </a:rPr>
              <a:t>大麻樹脂（ハッシュ）</a:t>
            </a: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9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Picture drug\uetehanaranaikesh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548680"/>
            <a:ext cx="3927380" cy="5173203"/>
          </a:xfrm>
          <a:noFill/>
        </p:spPr>
      </p:pic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035" y="5786438"/>
            <a:ext cx="32078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000" dirty="0">
                <a:latin typeface="+mj-ea"/>
                <a:ea typeface="+mj-ea"/>
              </a:rPr>
              <a:t>植えてはいけないケシの花</a:t>
            </a:r>
          </a:p>
        </p:txBody>
      </p:sp>
      <p:pic>
        <p:nvPicPr>
          <p:cNvPr id="13316" name="Picture 3" descr="G:\Picture drug\dopium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63648"/>
            <a:ext cx="2304256" cy="28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5652120" y="3356992"/>
            <a:ext cx="16208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j-ea"/>
                <a:ea typeface="+mj-ea"/>
              </a:rPr>
              <a:t>ケシの実</a:t>
            </a:r>
          </a:p>
        </p:txBody>
      </p:sp>
      <p:pic>
        <p:nvPicPr>
          <p:cNvPr id="13318" name="Picture 4" descr="G:\Picture drug\heroin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442" y="3861048"/>
            <a:ext cx="3157212" cy="221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5500688" y="6048375"/>
            <a:ext cx="16430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j-ea"/>
                <a:ea typeface="+mj-ea"/>
              </a:rPr>
              <a:t>ヘロイン</a:t>
            </a:r>
          </a:p>
        </p:txBody>
      </p:sp>
      <p:sp>
        <p:nvSpPr>
          <p:cNvPr id="10" name="左カーブ矢印 9"/>
          <p:cNvSpPr/>
          <p:nvPr/>
        </p:nvSpPr>
        <p:spPr>
          <a:xfrm>
            <a:off x="7740352" y="2852936"/>
            <a:ext cx="642937" cy="2071688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Picture drug\cocain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4" y="1844824"/>
            <a:ext cx="3889160" cy="26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G:\Picture drug\cocain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35532"/>
            <a:ext cx="3638749" cy="281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271588" y="4918075"/>
            <a:ext cx="16208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j-ea"/>
                <a:ea typeface="+mj-ea"/>
              </a:rPr>
              <a:t>コカの葉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08725" y="4918075"/>
            <a:ext cx="16224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+mj-ea"/>
                <a:ea typeface="+mj-ea"/>
              </a:rPr>
              <a:t>コカイン</a:t>
            </a:r>
          </a:p>
        </p:txBody>
      </p:sp>
      <p:sp>
        <p:nvSpPr>
          <p:cNvPr id="9" name="右矢印 8"/>
          <p:cNvSpPr/>
          <p:nvPr/>
        </p:nvSpPr>
        <p:spPr>
          <a:xfrm>
            <a:off x="4283968" y="3068960"/>
            <a:ext cx="1143000" cy="5000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7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648403"/>
          </a:xfrm>
        </p:spPr>
        <p:txBody>
          <a:bodyPr/>
          <a:lstStyle/>
          <a:p>
            <a:pPr algn="l"/>
            <a:r>
              <a:rPr lang="ja-JP" altLang="en-US" dirty="0" smtClean="0"/>
              <a:t>薬物乱用防止</a:t>
            </a:r>
            <a:r>
              <a:rPr lang="ja-JP" altLang="ja-JP" dirty="0" smtClean="0"/>
              <a:t>授業</a:t>
            </a:r>
            <a:r>
              <a:rPr lang="ja-JP" altLang="ja-JP" dirty="0"/>
              <a:t>の目的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360" y="1556792"/>
            <a:ext cx="7955280" cy="4706848"/>
          </a:xfrm>
        </p:spPr>
        <p:txBody>
          <a:bodyPr>
            <a:normAutofit/>
          </a:bodyPr>
          <a:lstStyle/>
          <a:p>
            <a:pPr marL="342900" lvl="0" indent="-342900"/>
            <a:r>
              <a:rPr lang="ja-JP" altLang="en-US" sz="2400" dirty="0" smtClean="0"/>
              <a:t>自分にとっては</a:t>
            </a:r>
            <a:r>
              <a:rPr lang="ja-JP" altLang="ja-JP" sz="2400" dirty="0" smtClean="0"/>
              <a:t>一生</a:t>
            </a:r>
            <a:r>
              <a:rPr lang="ja-JP" altLang="en-US" sz="2400" dirty="0" smtClean="0"/>
              <a:t>関係ない</a:t>
            </a:r>
            <a:r>
              <a:rPr lang="ja-JP" altLang="ja-JP" sz="2400" dirty="0" smtClean="0"/>
              <a:t>話</a:t>
            </a:r>
            <a:r>
              <a:rPr lang="ja-JP" altLang="en-US" sz="2400" dirty="0" smtClean="0"/>
              <a:t>かもしれません</a:t>
            </a:r>
            <a:endParaRPr lang="ja-JP" altLang="ja-JP" sz="2400" dirty="0"/>
          </a:p>
          <a:p>
            <a:pPr marL="342900" lvl="0" indent="-342900"/>
            <a:r>
              <a:rPr lang="ja-JP" altLang="ja-JP" sz="2400" dirty="0"/>
              <a:t>全く知らないのでは身に</a:t>
            </a:r>
            <a:r>
              <a:rPr lang="ja-JP" altLang="ja-JP" sz="2400" dirty="0" smtClean="0"/>
              <a:t>迫った</a:t>
            </a:r>
            <a:r>
              <a:rPr lang="ja-JP" altLang="ja-JP" sz="2400" dirty="0"/>
              <a:t>時</a:t>
            </a:r>
            <a:r>
              <a:rPr lang="ja-JP" altLang="ja-JP" sz="2400" dirty="0" smtClean="0"/>
              <a:t>に</a:t>
            </a:r>
            <a:r>
              <a:rPr lang="ja-JP" altLang="en-US" sz="2400" dirty="0" smtClean="0"/>
              <a:t>無防備</a:t>
            </a:r>
            <a:endParaRPr lang="en-US" altLang="ja-JP" sz="2400" dirty="0" smtClean="0"/>
          </a:p>
          <a:p>
            <a:pPr marL="342900" lvl="0" indent="-342900"/>
            <a:r>
              <a:rPr lang="ja-JP" altLang="en-US" sz="2400" dirty="0"/>
              <a:t>自分</a:t>
            </a:r>
            <a:r>
              <a:rPr lang="ja-JP" altLang="en-US" sz="2400" dirty="0" smtClean="0"/>
              <a:t>は大丈夫ではなく、地域全体が大丈夫</a:t>
            </a:r>
            <a:endParaRPr lang="ja-JP" altLang="ja-JP" sz="2400" dirty="0"/>
          </a:p>
          <a:p>
            <a:pPr marL="342900" lvl="0" indent="-342900"/>
            <a:r>
              <a:rPr lang="ja-JP" altLang="ja-JP" sz="2400" dirty="0"/>
              <a:t>覚せい剤、麻薬、</a:t>
            </a:r>
            <a:r>
              <a:rPr lang="ja-JP" altLang="ja-JP" sz="2400" dirty="0" smtClean="0"/>
              <a:t>大麻</a:t>
            </a:r>
            <a:r>
              <a:rPr lang="ja-JP" altLang="en-US" sz="2400" dirty="0" smtClean="0"/>
              <a:t>、危険ドラックの</a:t>
            </a:r>
            <a:r>
              <a:rPr lang="ja-JP" altLang="ja-JP" sz="2400" dirty="0" smtClean="0"/>
              <a:t>写真を</a:t>
            </a:r>
            <a:r>
              <a:rPr lang="ja-JP" altLang="en-US" sz="2400" dirty="0" smtClean="0"/>
              <a:t>　　　　　　　　　</a:t>
            </a:r>
            <a:r>
              <a:rPr lang="ja-JP" altLang="ja-JP" sz="2400" dirty="0" smtClean="0"/>
              <a:t>みて</a:t>
            </a:r>
            <a:r>
              <a:rPr lang="ja-JP" altLang="en-US" sz="2400" dirty="0" smtClean="0"/>
              <a:t>ど</a:t>
            </a:r>
            <a:r>
              <a:rPr lang="ja-JP" altLang="ja-JP" sz="2400" dirty="0" smtClean="0"/>
              <a:t>んな</a:t>
            </a:r>
            <a:r>
              <a:rPr lang="ja-JP" altLang="en-US" sz="2400" dirty="0" smtClean="0"/>
              <a:t>色や形をしているか覚えること</a:t>
            </a:r>
            <a:r>
              <a:rPr lang="ja-JP" altLang="ja-JP" sz="2400" dirty="0" smtClean="0"/>
              <a:t>では</a:t>
            </a:r>
            <a:r>
              <a:rPr lang="ja-JP" altLang="ja-JP" sz="2400" dirty="0"/>
              <a:t>ない</a:t>
            </a:r>
          </a:p>
          <a:p>
            <a:pPr marL="342900" lvl="0" indent="-342900"/>
            <a:r>
              <a:rPr lang="ja-JP" altLang="ja-JP" sz="2400" dirty="0" smtClean="0"/>
              <a:t>やめられなくなっ</a:t>
            </a:r>
            <a:r>
              <a:rPr lang="ja-JP" altLang="en-US" sz="2400" dirty="0" smtClean="0"/>
              <a:t>た人が</a:t>
            </a:r>
            <a:r>
              <a:rPr lang="ja-JP" altLang="ja-JP" sz="2400" dirty="0" smtClean="0"/>
              <a:t>最後</a:t>
            </a:r>
            <a:r>
              <a:rPr lang="ja-JP" altLang="ja-JP" sz="2400" dirty="0"/>
              <a:t>には脳をおかされて人間でいられなくなって</a:t>
            </a:r>
            <a:r>
              <a:rPr lang="ja-JP" altLang="ja-JP" sz="2400" dirty="0" smtClean="0"/>
              <a:t>しまう</a:t>
            </a:r>
            <a:r>
              <a:rPr lang="ja-JP" altLang="en-US" sz="2400" dirty="0" smtClean="0"/>
              <a:t>ことをよく理解する</a:t>
            </a:r>
            <a:endParaRPr lang="ja-JP" altLang="ja-JP" sz="2400" dirty="0"/>
          </a:p>
          <a:p>
            <a:pPr marL="342900" lvl="0" indent="-342900"/>
            <a:r>
              <a:rPr lang="ja-JP" altLang="ja-JP" sz="2400" dirty="0"/>
              <a:t>使用した人の悲惨さをみて決してドラッグに</a:t>
            </a:r>
            <a:r>
              <a:rPr lang="ja-JP" altLang="ja-JP" sz="2400" dirty="0" smtClean="0"/>
              <a:t>近づかない</a:t>
            </a:r>
            <a:r>
              <a:rPr lang="ja-JP" altLang="en-US" sz="2400" dirty="0" smtClean="0"/>
              <a:t>、周りの人にも近づかせない</a:t>
            </a:r>
            <a:r>
              <a:rPr lang="ja-JP" altLang="ja-JP" sz="2400" dirty="0" smtClean="0"/>
              <a:t>と</a:t>
            </a:r>
            <a:r>
              <a:rPr lang="ja-JP" altLang="ja-JP" sz="2400" dirty="0"/>
              <a:t>決めよう</a:t>
            </a:r>
          </a:p>
          <a:p>
            <a:pPr marL="342900" lvl="0" indent="-342900"/>
            <a:r>
              <a:rPr lang="ja-JP" altLang="ja-JP" sz="2400" dirty="0" smtClean="0"/>
              <a:t>薬物から</a:t>
            </a:r>
            <a:r>
              <a:rPr lang="ja-JP" altLang="en-US" sz="2400" dirty="0" smtClean="0"/>
              <a:t>自分の</a:t>
            </a:r>
            <a:r>
              <a:rPr lang="ja-JP" altLang="ja-JP" sz="2400" dirty="0" smtClean="0"/>
              <a:t>身</a:t>
            </a:r>
            <a:r>
              <a:rPr lang="ja-JP" altLang="en-US" sz="2400" dirty="0" smtClean="0"/>
              <a:t>や地域</a:t>
            </a:r>
            <a:r>
              <a:rPr lang="ja-JP" altLang="ja-JP" sz="2400" dirty="0" smtClean="0"/>
              <a:t>を</a:t>
            </a:r>
            <a:r>
              <a:rPr lang="ja-JP" altLang="ja-JP" sz="2400" dirty="0"/>
              <a:t>守るためにはどうすればいいの</a:t>
            </a:r>
            <a:r>
              <a:rPr lang="ja-JP" altLang="ja-JP" sz="2400" dirty="0" smtClean="0"/>
              <a:t>か</a:t>
            </a:r>
            <a:r>
              <a:rPr lang="ja-JP" altLang="en-US" sz="2400" dirty="0" smtClean="0"/>
              <a:t>考えましょう</a:t>
            </a:r>
            <a:endParaRPr lang="en-US" altLang="ja-JP" sz="2400" dirty="0" smtClean="0"/>
          </a:p>
          <a:p>
            <a:pPr marL="342900" lvl="0" indent="-342900"/>
            <a:endParaRPr kumimoji="1" lang="ja-JP" altLang="en-US" sz="2400" dirty="0"/>
          </a:p>
        </p:txBody>
      </p:sp>
      <p:sp>
        <p:nvSpPr>
          <p:cNvPr id="4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72250" y="381001"/>
            <a:ext cx="1977390" cy="365125"/>
          </a:xfrm>
        </p:spPr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pic>
        <p:nvPicPr>
          <p:cNvPr id="5" name="Picture 2" descr="F:\新しいフォルダー\薬を飲む１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836713"/>
            <a:ext cx="1847155" cy="2423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2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 smtClean="0"/>
              <a:t>一度薬物を使うと</a:t>
            </a:r>
            <a:endParaRPr kumimoji="1" lang="ja-JP" altLang="en-US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412776"/>
            <a:ext cx="5295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気持ちがよくなる　元気になる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7224" y="264318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効き目が切れる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79712" y="3284984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FF"/>
                </a:solidFill>
                <a:latin typeface="+mj-ea"/>
                <a:ea typeface="+mj-ea"/>
              </a:rPr>
              <a:t>落ち込む、イライラする、不安になる</a:t>
            </a:r>
            <a:endParaRPr kumimoji="1" lang="ja-JP" altLang="en-US" sz="2800" dirty="0">
              <a:solidFill>
                <a:srgbClr val="FF00FF"/>
              </a:solidFill>
              <a:latin typeface="+mj-ea"/>
              <a:ea typeface="+mj-ea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1285852" y="1988840"/>
            <a:ext cx="428628" cy="7257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1285852" y="3286124"/>
            <a:ext cx="428628" cy="121444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7224" y="4415861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苦しさからにげるため薬を使う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9" name="下矢印 28"/>
          <p:cNvSpPr/>
          <p:nvPr/>
        </p:nvSpPr>
        <p:spPr>
          <a:xfrm>
            <a:off x="1285852" y="5058803"/>
            <a:ext cx="428628" cy="7143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857224" y="5773183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やめられなくなる！！！</a:t>
            </a:r>
            <a:endParaRPr lang="ja-JP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928794" y="5143512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00CC00"/>
                </a:solidFill>
                <a:latin typeface="+mj-ea"/>
                <a:ea typeface="+mj-ea"/>
              </a:rPr>
              <a:t>気持ちがよくなる</a:t>
            </a:r>
            <a:endParaRPr lang="ja-JP" altLang="en-US" sz="2800" dirty="0">
              <a:solidFill>
                <a:srgbClr val="00CC00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51720" y="3861048"/>
            <a:ext cx="327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FF"/>
                </a:solidFill>
                <a:latin typeface="+mj-ea"/>
                <a:ea typeface="+mj-ea"/>
              </a:rPr>
              <a:t>幻覚や幻聴がおこる</a:t>
            </a:r>
            <a:endParaRPr kumimoji="1" lang="ja-JP" altLang="en-US" sz="2800" dirty="0">
              <a:solidFill>
                <a:srgbClr val="FF00FF"/>
              </a:solidFill>
              <a:latin typeface="+mj-ea"/>
              <a:ea typeface="+mj-ea"/>
            </a:endParaRPr>
          </a:p>
        </p:txBody>
      </p:sp>
      <p:pic>
        <p:nvPicPr>
          <p:cNvPr id="26625" name="Picture 1" descr="C:\Users\yusuke\Documents\頭痛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220323"/>
            <a:ext cx="2141393" cy="3137635"/>
          </a:xfrm>
          <a:prstGeom prst="rect">
            <a:avLst/>
          </a:prstGeom>
          <a:noFill/>
        </p:spPr>
      </p:pic>
      <p:sp>
        <p:nvSpPr>
          <p:cNvPr id="19" name="正方形/長方形 18"/>
          <p:cNvSpPr/>
          <p:nvPr/>
        </p:nvSpPr>
        <p:spPr>
          <a:xfrm>
            <a:off x="2123728" y="1988840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+mj-ea"/>
              </a:rPr>
              <a:t>最初</a:t>
            </a:r>
            <a:r>
              <a:rPr lang="ja-JP" altLang="en-US" sz="2800" dirty="0" smtClean="0">
                <a:latin typeface="+mj-ea"/>
              </a:rPr>
              <a:t>だけ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3714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 animBg="1"/>
      <p:bldP spid="14" grpId="0" animBg="1"/>
      <p:bldP spid="15" grpId="0"/>
      <p:bldP spid="29" grpId="0" animBg="1"/>
      <p:bldP spid="30" grpId="0"/>
      <p:bldP spid="34" grpId="0"/>
      <p:bldP spid="1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pic>
        <p:nvPicPr>
          <p:cNvPr id="1026" name="Picture 2" descr="C:\Users\kab-3\Desktop\dame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520" y="0"/>
            <a:ext cx="92588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薬物を使い続けると</a:t>
            </a:r>
            <a:endParaRPr kumimoji="1" lang="ja-JP" alt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95536" y="3789040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en-US" sz="3000" dirty="0" smtClean="0">
                <a:latin typeface="+mj-ea"/>
                <a:ea typeface="+mj-ea"/>
              </a:rPr>
              <a:t>実際には見えない物が見える</a:t>
            </a:r>
            <a:endParaRPr lang="en-US" altLang="ja-JP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sz="3000" dirty="0" smtClean="0">
                <a:latin typeface="+mj-ea"/>
                <a:ea typeface="+mj-ea"/>
              </a:rPr>
              <a:t>聞こえないはずの音が聞こえる</a:t>
            </a:r>
            <a:endParaRPr lang="en-US" altLang="ja-JP" sz="3000" dirty="0" smtClean="0"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7544" y="299695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ja-JP" altLang="en-US" sz="3200" dirty="0" smtClean="0">
                <a:latin typeface="+mj-ea"/>
                <a:ea typeface="+mj-ea"/>
              </a:rPr>
              <a:t>「幻覚・幻聴」</a:t>
            </a:r>
            <a:endParaRPr lang="en-US" altLang="ja-JP" sz="3200" dirty="0" smtClean="0">
              <a:latin typeface="+mj-ea"/>
              <a:ea typeface="+mj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7544" y="191683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ja-JP" altLang="en-US" sz="3200" dirty="0" smtClean="0">
                <a:latin typeface="+mj-ea"/>
                <a:ea typeface="+mj-ea"/>
              </a:rPr>
              <a:t>「食欲が無くなる」</a:t>
            </a:r>
            <a:endParaRPr lang="en-US" altLang="ja-JP" sz="3200" dirty="0" smtClean="0">
              <a:latin typeface="+mj-ea"/>
              <a:ea typeface="+mj-ea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923928" y="2060848"/>
            <a:ext cx="785818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220072" y="198884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やせてしまう</a:t>
            </a:r>
            <a:endParaRPr lang="ja-JP" altLang="en-US" sz="3200" dirty="0">
              <a:latin typeface="+mj-ea"/>
              <a:ea typeface="+mj-ea"/>
            </a:endParaRPr>
          </a:p>
        </p:txBody>
      </p:sp>
      <p:pic>
        <p:nvPicPr>
          <p:cNvPr id="2050" name="Picture 2" descr="F:\新しいフォルダー\yjimageCAM7HHQ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96952"/>
            <a:ext cx="3205021" cy="3384376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467544" y="5157192"/>
            <a:ext cx="2821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ja-JP" altLang="en-US" sz="3200" dirty="0" smtClean="0">
                <a:latin typeface="+mj-ea"/>
                <a:ea typeface="+mj-ea"/>
              </a:rPr>
              <a:t>「暴力をふるう」</a:t>
            </a:r>
            <a:endParaRPr lang="en-US" altLang="ja-JP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563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pic>
        <p:nvPicPr>
          <p:cNvPr id="7" name="Picture 2" descr="C:\Users\kab-3\Desktop\幻覚_1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9987" y="3525012"/>
            <a:ext cx="2234013" cy="2064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pic>
        <p:nvPicPr>
          <p:cNvPr id="2050" name="Picture 2" descr="C:\Users\kab-3\Desktop\cont-sectio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0"/>
            <a:ext cx="63367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pic>
        <p:nvPicPr>
          <p:cNvPr id="1026" name="Picture 2" descr="C:\Users\kab-3\Desktop\seisineiky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8587" y="457917"/>
            <a:ext cx="8229600" cy="666827"/>
          </a:xfrm>
        </p:spPr>
        <p:txBody>
          <a:bodyPr/>
          <a:lstStyle/>
          <a:p>
            <a:pPr algn="ctr"/>
            <a:r>
              <a:rPr lang="ja-JP" altLang="en-US" dirty="0"/>
              <a:t>大麻・覚せい</a:t>
            </a:r>
            <a:r>
              <a:rPr lang="ja-JP" altLang="en-US" dirty="0" smtClean="0"/>
              <a:t>剤</a:t>
            </a:r>
            <a:r>
              <a:rPr kumimoji="1" lang="ja-JP" altLang="en-US" dirty="0" smtClean="0"/>
              <a:t>　まとめ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032" y="1271948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大麻・覚せい剤</a:t>
            </a:r>
            <a:r>
              <a:rPr kumimoji="1" lang="ja-JP" altLang="en-US" sz="3200" dirty="0" smtClean="0">
                <a:latin typeface="+mj-ea"/>
                <a:ea typeface="+mj-ea"/>
              </a:rPr>
              <a:t>の怖さ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0990" y="1849398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i="1" dirty="0" smtClean="0">
                <a:solidFill>
                  <a:srgbClr val="FF0000"/>
                </a:solidFill>
                <a:latin typeface="+mj-ea"/>
                <a:ea typeface="+mj-ea"/>
              </a:rPr>
              <a:t>乱用</a:t>
            </a:r>
            <a:endParaRPr kumimoji="1" lang="ja-JP" altLang="en-US" sz="3200" b="1" i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6057" y="1894993"/>
            <a:ext cx="663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体の成長と脳の機能が止まってしまう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8973" y="2521176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i="1" dirty="0" smtClean="0">
                <a:solidFill>
                  <a:srgbClr val="00B0F0"/>
                </a:solidFill>
                <a:latin typeface="+mj-ea"/>
                <a:ea typeface="+mj-ea"/>
              </a:rPr>
              <a:t>依存</a:t>
            </a:r>
            <a:endParaRPr kumimoji="1" lang="ja-JP" altLang="en-US" sz="3200" b="1" i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6057" y="2546260"/>
            <a:ext cx="4113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簡単には止められない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98587" y="3188463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さそわれたらどうするか？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38973" y="3823678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当然勇気をもって断る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15177" y="453397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たった一度でも使わない！！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039" y="5088827"/>
            <a:ext cx="6006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見たり聞いたりしたらどうするか？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15177" y="5777015"/>
            <a:ext cx="567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当然信頼できる大人に相談する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6992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</a:rPr>
              <a:t>危険</a:t>
            </a:r>
            <a:r>
              <a:rPr kumimoji="1" lang="ja-JP" altLang="en-US" sz="4800" dirty="0" smtClean="0"/>
              <a:t>ドラッグとは</a:t>
            </a:r>
            <a:endParaRPr kumimoji="1" lang="ja-JP" altLang="en-US" sz="4800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9880" y="1533098"/>
            <a:ext cx="8392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取り締まる法律が無い（その時点では）薬物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r>
              <a:rPr lang="ja-JP" altLang="en-US" sz="3200" dirty="0">
                <a:latin typeface="+mj-ea"/>
                <a:ea typeface="+mj-ea"/>
              </a:rPr>
              <a:t>　</a:t>
            </a:r>
            <a:r>
              <a:rPr lang="ja-JP" altLang="en-US" sz="3200" dirty="0" smtClean="0">
                <a:latin typeface="+mj-ea"/>
                <a:ea typeface="+mj-ea"/>
              </a:rPr>
              <a:t>⇒法の規制の対象とならない新成分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5013176"/>
            <a:ext cx="8031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覚せい剤よりも強力な幻覚がおこることも</a:t>
            </a:r>
            <a:r>
              <a:rPr kumimoji="1" lang="en-US" altLang="ja-JP" sz="3200" dirty="0" smtClean="0">
                <a:latin typeface="+mj-ea"/>
                <a:ea typeface="+mj-ea"/>
              </a:rPr>
              <a:t>…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0100" y="299964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違法では無い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14810" y="2999641"/>
            <a:ext cx="3470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逮捕</a:t>
            </a:r>
            <a:r>
              <a:rPr kumimoji="1" lang="ja-JP" altLang="en-US" sz="3200" dirty="0" smtClean="0">
                <a:latin typeface="+mj-ea"/>
                <a:ea typeface="+mj-ea"/>
              </a:rPr>
              <a:t>されない！！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0100" y="572755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依存症の患者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02434" y="5727556"/>
            <a:ext cx="451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覚せい剤よりも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多い！！</a:t>
            </a:r>
            <a:endParaRPr kumimoji="1" lang="ja-JP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14810" y="371402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簡単に</a:t>
            </a:r>
            <a:r>
              <a:rPr kumimoji="1" lang="ja-JP" altLang="en-US" sz="3200" dirty="0" smtClean="0">
                <a:latin typeface="+mj-ea"/>
                <a:ea typeface="+mj-ea"/>
              </a:rPr>
              <a:t>買える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11960" y="4293096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気軽に使ってしまう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714744" y="5805629"/>
            <a:ext cx="500066" cy="428628"/>
          </a:xfrm>
          <a:prstGeom prst="rightArrow">
            <a:avLst/>
          </a:prstGeom>
          <a:solidFill>
            <a:srgbClr val="A41C6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286248" y="5727556"/>
            <a:ext cx="4462216" cy="642942"/>
          </a:xfrm>
          <a:prstGeom prst="roundRect">
            <a:avLst/>
          </a:prstGeom>
          <a:noFill/>
          <a:ln w="38100">
            <a:solidFill>
              <a:srgbClr val="00CC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5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362148" y="909749"/>
            <a:ext cx="4137844" cy="2663267"/>
            <a:chOff x="612637" y="834059"/>
            <a:chExt cx="3492500" cy="224790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37" y="834059"/>
              <a:ext cx="3492500" cy="2247900"/>
            </a:xfrm>
            <a:prstGeom prst="rect">
              <a:avLst/>
            </a:prstGeom>
          </p:spPr>
        </p:pic>
        <p:sp>
          <p:nvSpPr>
            <p:cNvPr id="10" name="円/楕円 9"/>
            <p:cNvSpPr/>
            <p:nvPr/>
          </p:nvSpPr>
          <p:spPr>
            <a:xfrm>
              <a:off x="848140" y="1490870"/>
              <a:ext cx="1020417" cy="728869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362148" y="3909659"/>
            <a:ext cx="4155917" cy="2674899"/>
            <a:chOff x="546376" y="3663398"/>
            <a:chExt cx="3492500" cy="224790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6" y="3663398"/>
              <a:ext cx="3492500" cy="2247900"/>
            </a:xfrm>
            <a:prstGeom prst="rect">
              <a:avLst/>
            </a:prstGeom>
          </p:spPr>
        </p:pic>
        <p:sp>
          <p:nvSpPr>
            <p:cNvPr id="11" name="円/楕円 10"/>
            <p:cNvSpPr/>
            <p:nvPr/>
          </p:nvSpPr>
          <p:spPr>
            <a:xfrm>
              <a:off x="612637" y="4346713"/>
              <a:ext cx="1020417" cy="728869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632174" y="4287742"/>
            <a:ext cx="5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932040" y="2016727"/>
            <a:ext cx="31678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kumimoji="1" lang="ja-JP" altLang="en-US" sz="36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麻薬として規制</a:t>
            </a:r>
            <a:endParaRPr lang="ja-JP" altLang="en-US" sz="36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004048" y="5545231"/>
            <a:ext cx="3123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違法ではない</a:t>
            </a:r>
            <a:endParaRPr lang="ja-JP" altLang="en-US" sz="3600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32040" y="3909379"/>
            <a:ext cx="3427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規制されない！</a:t>
            </a:r>
            <a:endParaRPr kumimoji="1" lang="ja-JP" altLang="en-US" sz="36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6306374" y="4775011"/>
            <a:ext cx="678873" cy="652292"/>
          </a:xfrm>
          <a:prstGeom prst="downArrow">
            <a:avLst/>
          </a:prstGeom>
          <a:solidFill>
            <a:srgbClr val="00B05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7668344" y="381001"/>
            <a:ext cx="881296" cy="365125"/>
          </a:xfrm>
        </p:spPr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04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2" y="2084770"/>
            <a:ext cx="7260896" cy="3504470"/>
          </a:xfrm>
          <a:prstGeom prst="rect">
            <a:avLst/>
          </a:prstGeom>
        </p:spPr>
      </p:pic>
      <p:sp>
        <p:nvSpPr>
          <p:cNvPr id="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7668344" y="381001"/>
            <a:ext cx="881296" cy="365125"/>
          </a:xfrm>
        </p:spPr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26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9614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薬物乱用の種類</a:t>
            </a:r>
            <a:endParaRPr kumimoji="1" lang="ja-JP" altLang="en-US" dirty="0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196752"/>
            <a:ext cx="6931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u"/>
            </a:pPr>
            <a:r>
              <a:rPr kumimoji="1" lang="ja-JP" altLang="en-US" sz="3200" dirty="0" smtClean="0">
                <a:latin typeface="+mj-ea"/>
                <a:ea typeface="+mj-ea"/>
              </a:rPr>
              <a:t>医薬品（</a:t>
            </a:r>
            <a:r>
              <a:rPr lang="ja-JP" altLang="en-US" sz="3200" dirty="0" smtClean="0">
                <a:latin typeface="+mj-ea"/>
                <a:ea typeface="+mj-ea"/>
              </a:rPr>
              <a:t>治療や検査に使う</a:t>
            </a:r>
            <a:r>
              <a:rPr kumimoji="1" lang="ja-JP" altLang="en-US" sz="3200" dirty="0" smtClean="0">
                <a:latin typeface="+mj-ea"/>
                <a:ea typeface="+mj-ea"/>
              </a:rPr>
              <a:t>）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2886580"/>
            <a:ext cx="5351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u"/>
            </a:pPr>
            <a:r>
              <a:rPr kumimoji="1" lang="ja-JP" altLang="en-US" sz="3200" dirty="0" smtClean="0">
                <a:latin typeface="+mj-ea"/>
                <a:ea typeface="+mj-ea"/>
              </a:rPr>
              <a:t>　　シンナー・トルエンなど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43042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464344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Char char="u"/>
            </a:pPr>
            <a:r>
              <a:rPr kumimoji="1" lang="ja-JP" altLang="en-US" sz="3200" dirty="0" smtClean="0">
                <a:latin typeface="+mj-ea"/>
                <a:ea typeface="+mj-ea"/>
              </a:rPr>
              <a:t>　大麻・覚せい剤など　　違法薬物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28728" y="2245331"/>
            <a:ext cx="5285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人からもらったり人にあげたりなど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6876256" y="242088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00958" y="2214554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乱用</a:t>
            </a:r>
            <a:endParaRPr kumimoji="1" lang="ja-JP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8728" y="3500438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持っているだけでは違法ではない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28728" y="4071942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⇒</a:t>
            </a:r>
            <a:r>
              <a:rPr kumimoji="1" lang="ja-JP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使い方</a:t>
            </a:r>
            <a:r>
              <a:rPr kumimoji="1" lang="ja-JP" altLang="en-US" sz="2800" dirty="0" smtClean="0">
                <a:latin typeface="+mj-ea"/>
                <a:ea typeface="+mj-ea"/>
              </a:rPr>
              <a:t>によっては違法！！！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8728" y="5334672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持っているだけで違法！！！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28728" y="588866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使えばもちろん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86248" y="5857892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違法！！！</a:t>
            </a:r>
            <a:endParaRPr kumimoji="1" lang="ja-JP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971600" y="2780928"/>
            <a:ext cx="4715478" cy="785818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899592" y="4572008"/>
            <a:ext cx="3960440" cy="785818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 descr="F:\新しいフォルダー\yjimageCAF1BRT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2392" y="4369836"/>
            <a:ext cx="2146300" cy="2159000"/>
          </a:xfrm>
          <a:prstGeom prst="rect">
            <a:avLst/>
          </a:prstGeom>
          <a:noFill/>
        </p:spPr>
      </p:pic>
      <p:sp>
        <p:nvSpPr>
          <p:cNvPr id="20" name="正方形/長方形 19"/>
          <p:cNvSpPr/>
          <p:nvPr/>
        </p:nvSpPr>
        <p:spPr>
          <a:xfrm>
            <a:off x="1475656" y="1772816"/>
            <a:ext cx="5024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</a:rPr>
              <a:t>決められた量よりも多く飲むなど</a:t>
            </a:r>
            <a:endParaRPr lang="ja-JP" altLang="en-US" sz="2800" dirty="0">
              <a:latin typeface="+mj-ea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6876256" y="1916832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24328" y="1700808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乱用</a:t>
            </a:r>
            <a:endParaRPr kumimoji="1" lang="ja-JP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6" name="Picture 2" descr="F:\新しいフォルダー\pics22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1" y="0"/>
            <a:ext cx="1908605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61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22" grpId="0"/>
      <p:bldP spid="24" grpId="0" animBg="1"/>
      <p:bldP spid="25" grpId="0" animBg="1"/>
      <p:bldP spid="20" grpId="0"/>
      <p:bldP spid="21" grpId="0" animBg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69" y="381001"/>
            <a:ext cx="6020074" cy="61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危険</a:t>
            </a:r>
            <a:r>
              <a:rPr kumimoji="1" lang="ja-JP" altLang="en-US" dirty="0" smtClean="0"/>
              <a:t>ドラッグ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252536" y="126876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00B0F0"/>
              </a:buClr>
              <a:buFont typeface="Wingdings" pitchFamily="2" charset="2"/>
              <a:buChar char="Ø"/>
            </a:pPr>
            <a:r>
              <a:rPr kumimoji="1" lang="ja-JP" altLang="en-US" sz="2800" dirty="0" smtClean="0">
                <a:latin typeface="+mj-ea"/>
                <a:ea typeface="+mj-ea"/>
              </a:rPr>
              <a:t>どこで売っている？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7919" y="1916832"/>
            <a:ext cx="767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B0F0"/>
              </a:buClr>
              <a:buFont typeface="Arial" pitchFamily="34" charset="0"/>
              <a:buChar char="•"/>
            </a:pPr>
            <a:r>
              <a:rPr kumimoji="1" lang="ja-JP" altLang="en-US" sz="2400" dirty="0" smtClean="0">
                <a:latin typeface="+mj-ea"/>
                <a:ea typeface="+mj-ea"/>
              </a:rPr>
              <a:t>違法では無いので普通の店（店舗・露店）でも買える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3299792"/>
            <a:ext cx="717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Arial" pitchFamily="34" charset="0"/>
              <a:buChar char="•"/>
            </a:pPr>
            <a:r>
              <a:rPr kumimoji="1" lang="ja-JP" altLang="en-US" sz="2400" dirty="0" smtClean="0">
                <a:latin typeface="+mj-ea"/>
                <a:ea typeface="+mj-ea"/>
              </a:rPr>
              <a:t>日本では全国で都道府県で店舗が</a:t>
            </a:r>
            <a:r>
              <a:rPr lang="ja-JP" altLang="en-US" sz="2400" dirty="0">
                <a:latin typeface="+mj-ea"/>
                <a:ea typeface="+mj-ea"/>
              </a:rPr>
              <a:t>１６４</a:t>
            </a:r>
            <a:r>
              <a:rPr lang="ja-JP" altLang="en-US" sz="2400" dirty="0" smtClean="0">
                <a:latin typeface="+mj-ea"/>
                <a:ea typeface="+mj-ea"/>
              </a:rPr>
              <a:t>店</a:t>
            </a:r>
            <a:endParaRPr lang="en-US" altLang="ja-JP" sz="2400" dirty="0" smtClean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4293096"/>
            <a:ext cx="436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Arial" pitchFamily="34" charset="0"/>
              <a:buChar char="•"/>
            </a:pPr>
            <a:r>
              <a:rPr kumimoji="1" lang="ja-JP" altLang="en-US" sz="2400" dirty="0" smtClean="0">
                <a:latin typeface="+mj-ea"/>
                <a:ea typeface="+mj-ea"/>
              </a:rPr>
              <a:t>現在はインターネットが中心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7919" y="2852936"/>
            <a:ext cx="4844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B0F0"/>
              </a:buClr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rgbClr val="00B0F0"/>
                </a:solidFill>
                <a:latin typeface="+mj-ea"/>
                <a:ea typeface="+mj-ea"/>
              </a:rPr>
              <a:t>「合法ハーブ専門店」</a:t>
            </a:r>
            <a:r>
              <a:rPr lang="ja-JP" altLang="en-US" sz="2400" dirty="0" smtClean="0">
                <a:latin typeface="+mj-ea"/>
                <a:ea typeface="+mj-ea"/>
              </a:rPr>
              <a:t>が全国各地に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331640" y="2420888"/>
            <a:ext cx="6715172" cy="461665"/>
            <a:chOff x="1285852" y="2526905"/>
            <a:chExt cx="6715172" cy="46166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932504" y="2526905"/>
              <a:ext cx="6068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  <a:latin typeface="+mj-ea"/>
                  <a:ea typeface="+mj-ea"/>
                </a:rPr>
                <a:t>「ヘッドショップ」</a:t>
              </a:r>
              <a:r>
                <a:rPr lang="ja-JP" altLang="en-US" sz="2400" dirty="0" smtClean="0">
                  <a:latin typeface="+mj-ea"/>
                  <a:ea typeface="+mj-ea"/>
                </a:rPr>
                <a:t>・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+mj-ea"/>
                  <a:ea typeface="+mj-ea"/>
                </a:rPr>
                <a:t>「スマートショップ」</a:t>
              </a:r>
              <a:endParaRPr kumimoji="1" lang="ja-JP" altLang="en-US" sz="24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右矢印 19"/>
            <p:cNvSpPr/>
            <p:nvPr/>
          </p:nvSpPr>
          <p:spPr>
            <a:xfrm>
              <a:off x="1285852" y="2579142"/>
              <a:ext cx="500066" cy="357190"/>
            </a:xfrm>
            <a:prstGeom prst="rightArrow">
              <a:avLst/>
            </a:prstGeom>
            <a:solidFill>
              <a:srgbClr val="A41C6D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652120" y="5733256"/>
            <a:ext cx="3294950" cy="461665"/>
            <a:chOff x="3800318" y="5278849"/>
            <a:chExt cx="3294950" cy="461665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4448390" y="5278849"/>
              <a:ext cx="2646878" cy="461665"/>
            </a:xfrm>
            <a:prstGeom prst="rect">
              <a:avLst/>
            </a:prstGeom>
            <a:noFill/>
            <a:ln w="31750">
              <a:solidFill>
                <a:schemeClr val="l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latin typeface="+mj-ea"/>
                  <a:ea typeface="+mj-ea"/>
                </a:rPr>
                <a:t>市場拡大の原因に</a:t>
              </a:r>
              <a:endParaRPr kumimoji="1" lang="ja-JP" altLang="en-US" sz="2400" dirty="0">
                <a:latin typeface="+mj-ea"/>
                <a:ea typeface="+mj-ea"/>
              </a:endParaRPr>
            </a:p>
          </p:txBody>
        </p:sp>
        <p:sp>
          <p:nvSpPr>
            <p:cNvPr id="22" name="右矢印 21"/>
            <p:cNvSpPr/>
            <p:nvPr/>
          </p:nvSpPr>
          <p:spPr>
            <a:xfrm>
              <a:off x="3800318" y="5350857"/>
              <a:ext cx="500066" cy="357190"/>
            </a:xfrm>
            <a:prstGeom prst="rightArrow">
              <a:avLst/>
            </a:prstGeom>
            <a:solidFill>
              <a:srgbClr val="A41C6D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55576" y="5589240"/>
            <a:ext cx="4726360" cy="830997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kumimoji="1" lang="ja-JP" altLang="en-US" sz="2400" dirty="0" smtClean="0">
                <a:latin typeface="+mj-ea"/>
                <a:ea typeface="+mj-ea"/>
              </a:rPr>
              <a:t>比較的入手し易い金額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+mj-ea"/>
                <a:ea typeface="+mj-ea"/>
              </a:rPr>
              <a:t>売人などを介さず購入が可能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331640" y="4941168"/>
            <a:ext cx="5213618" cy="461665"/>
            <a:chOff x="1179240" y="5661248"/>
            <a:chExt cx="5213618" cy="461665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1899320" y="5661248"/>
              <a:ext cx="4493538" cy="461665"/>
            </a:xfrm>
            <a:prstGeom prst="rect">
              <a:avLst/>
            </a:prstGeom>
            <a:noFill/>
            <a:ln w="31750">
              <a:solidFill>
                <a:schemeClr val="l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latin typeface="+mj-ea"/>
                  <a:ea typeface="+mj-ea"/>
                </a:rPr>
                <a:t>取り締まりが厳しくなったため</a:t>
              </a:r>
              <a:endParaRPr kumimoji="1" lang="ja-JP" altLang="en-US" sz="2400" dirty="0">
                <a:latin typeface="+mj-ea"/>
                <a:ea typeface="+mj-ea"/>
              </a:endParaRPr>
            </a:p>
          </p:txBody>
        </p:sp>
        <p:sp>
          <p:nvSpPr>
            <p:cNvPr id="29" name="右矢印 28"/>
            <p:cNvSpPr/>
            <p:nvPr/>
          </p:nvSpPr>
          <p:spPr>
            <a:xfrm>
              <a:off x="1179240" y="5733256"/>
              <a:ext cx="500066" cy="357190"/>
            </a:xfrm>
            <a:prstGeom prst="rightArrow">
              <a:avLst/>
            </a:prstGeom>
            <a:solidFill>
              <a:srgbClr val="A41C6D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755576" y="3774231"/>
            <a:ext cx="5334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Font typeface="Arial" pitchFamily="34" charset="0"/>
              <a:buChar char="•"/>
            </a:pPr>
            <a:r>
              <a:rPr lang="ja-JP" altLang="en-US" sz="2400" dirty="0" smtClean="0">
                <a:latin typeface="+mj-ea"/>
              </a:rPr>
              <a:t>インターネット３７店（Ｈ２５年９月現在）</a:t>
            </a:r>
            <a:endParaRPr lang="ja-JP" altLang="en-US" sz="2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87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5" grpId="0"/>
      <p:bldP spid="16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pic>
        <p:nvPicPr>
          <p:cNvPr id="1026" name="Picture 2" descr="F:\Picture drug\Picture drug\脱法ハーブ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59" y="2420888"/>
            <a:ext cx="4032447" cy="3024336"/>
          </a:xfrm>
          <a:prstGeom prst="rect">
            <a:avLst/>
          </a:prstGeom>
          <a:noFill/>
        </p:spPr>
      </p:pic>
      <p:pic>
        <p:nvPicPr>
          <p:cNvPr id="1027" name="Picture 3" descr="F:\Picture drug\Picture drug\無題ｌ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204864"/>
            <a:ext cx="4762500" cy="341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9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pic>
        <p:nvPicPr>
          <p:cNvPr id="2051" name="Picture 3" descr="F:\Picture drug\Picture drug\無題じ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29" y="1628800"/>
            <a:ext cx="8393561" cy="4723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4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pPr algn="ctr"/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危険</a:t>
            </a:r>
            <a:r>
              <a:rPr lang="ja-JP" altLang="en-US" dirty="0" smtClean="0"/>
              <a:t>ドラッグの成分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643050"/>
            <a:ext cx="804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kumimoji="1" lang="ja-JP" altLang="en-US" sz="2800" dirty="0" smtClean="0">
                <a:latin typeface="+mj-ea"/>
                <a:ea typeface="+mj-ea"/>
              </a:rPr>
              <a:t>カンナビノイド：合成カンナビノイド（ＴＨＣ）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5016" y="2285992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+mj-ea"/>
                <a:ea typeface="+mj-ea"/>
              </a:rPr>
              <a:t>大麻の有効成分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016" y="2786058"/>
            <a:ext cx="545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kumimoji="1" lang="ja-JP" altLang="en-US" sz="2400" dirty="0" smtClean="0">
                <a:latin typeface="+mj-ea"/>
                <a:ea typeface="+mj-ea"/>
              </a:rPr>
              <a:t>気分が「ハイ」になる・</a:t>
            </a:r>
            <a:r>
              <a:rPr lang="ja-JP" altLang="en-US" sz="2400" dirty="0" smtClean="0">
                <a:latin typeface="+mj-ea"/>
                <a:ea typeface="+mj-ea"/>
              </a:rPr>
              <a:t>思考の混乱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307880" y="4149080"/>
            <a:ext cx="6720504" cy="830997"/>
            <a:chOff x="2280652" y="1157843"/>
            <a:chExt cx="6720504" cy="830997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880476" y="1157843"/>
              <a:ext cx="612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+mj-ea"/>
                  <a:ea typeface="+mj-ea"/>
                </a:rPr>
                <a:t>「人体への摂取は絶対にしないで下さい。」</a:t>
              </a:r>
              <a:endParaRPr kumimoji="1" lang="en-US" altLang="ja-JP" sz="2400" dirty="0" smtClean="0">
                <a:latin typeface="+mj-ea"/>
                <a:ea typeface="+mj-ea"/>
              </a:endParaRPr>
            </a:p>
            <a:p>
              <a:r>
                <a:rPr lang="ja-JP" altLang="en-US" sz="2400" dirty="0">
                  <a:latin typeface="+mj-ea"/>
                  <a:ea typeface="+mj-ea"/>
                </a:rPr>
                <a:t>　</a:t>
              </a:r>
              <a:r>
                <a:rPr lang="ja-JP" altLang="en-US" sz="2400" dirty="0" smtClean="0">
                  <a:latin typeface="+mj-ea"/>
                  <a:ea typeface="+mj-ea"/>
                </a:rPr>
                <a:t>とわざとらしく表示！</a:t>
              </a:r>
              <a:endParaRPr kumimoji="1" lang="ja-JP" altLang="en-US" sz="2400" dirty="0">
                <a:latin typeface="+mj-ea"/>
                <a:ea typeface="+mj-ea"/>
              </a:endParaRPr>
            </a:p>
          </p:txBody>
        </p:sp>
        <p:sp>
          <p:nvSpPr>
            <p:cNvPr id="10" name="右矢印 9"/>
            <p:cNvSpPr/>
            <p:nvPr/>
          </p:nvSpPr>
          <p:spPr>
            <a:xfrm>
              <a:off x="2280652" y="1157843"/>
              <a:ext cx="500066" cy="35719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128461" y="498402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本当に危険！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5016" y="3319729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kumimoji="1" lang="ja-JP" altLang="en-US" sz="2400" dirty="0" smtClean="0">
                <a:latin typeface="+mj-ea"/>
                <a:ea typeface="+mj-ea"/>
              </a:rPr>
              <a:t>人体に作用させる目的ではないはず</a:t>
            </a:r>
            <a:r>
              <a:rPr kumimoji="1" lang="en-US" altLang="ja-JP" sz="2400" dirty="0" smtClean="0">
                <a:latin typeface="+mj-ea"/>
                <a:ea typeface="+mj-ea"/>
              </a:rPr>
              <a:t>…</a:t>
            </a:r>
          </a:p>
          <a:p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2400" dirty="0" smtClean="0">
                <a:latin typeface="+mj-ea"/>
                <a:ea typeface="+mj-ea"/>
              </a:rPr>
              <a:t>　　当然、摂取すれば「死亡」する可能性も</a:t>
            </a:r>
            <a:endParaRPr lang="en-US" altLang="ja-JP" sz="2400" dirty="0" smtClean="0"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5016" y="5559552"/>
            <a:ext cx="7301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kumimoji="1" lang="ja-JP" altLang="en-US" sz="2400" dirty="0" smtClean="0">
                <a:latin typeface="+mj-ea"/>
                <a:ea typeface="+mj-ea"/>
              </a:rPr>
              <a:t>本来は大学など研究用に合成されたはずなのに</a:t>
            </a:r>
            <a:r>
              <a:rPr kumimoji="1" lang="en-US" altLang="ja-JP" sz="2400" dirty="0" smtClean="0">
                <a:latin typeface="+mj-ea"/>
                <a:ea typeface="+mj-ea"/>
              </a:rPr>
              <a:t>…</a:t>
            </a:r>
          </a:p>
          <a:p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2400" dirty="0" smtClean="0">
                <a:latin typeface="+mj-ea"/>
                <a:ea typeface="+mj-ea"/>
              </a:rPr>
              <a:t>　　医薬品（現在は無い）「マリノール」</a:t>
            </a:r>
            <a:endParaRPr lang="en-US" altLang="ja-JP" sz="24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286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危険</a:t>
            </a:r>
            <a:r>
              <a:rPr lang="ja-JP" altLang="en-US" dirty="0" smtClean="0"/>
              <a:t>ドラッグは安全？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9862" y="1556792"/>
            <a:ext cx="519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kumimoji="1" lang="ja-JP" altLang="en-US" sz="2800" dirty="0" smtClean="0">
                <a:latin typeface="+mj-ea"/>
                <a:ea typeface="+mj-ea"/>
              </a:rPr>
              <a:t>見た目はドラッグっぽくない？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862" y="2204864"/>
            <a:ext cx="7263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CC00"/>
                </a:solidFill>
                <a:latin typeface="+mj-ea"/>
                <a:ea typeface="+mj-ea"/>
              </a:rPr>
              <a:t>ハーブ</a:t>
            </a:r>
            <a:r>
              <a:rPr lang="ja-JP" altLang="en-US" sz="2400" dirty="0" smtClean="0">
                <a:latin typeface="+mj-ea"/>
                <a:ea typeface="+mj-ea"/>
              </a:rPr>
              <a:t>：植物片に合成成分（合成カンナビノイド）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　　　　「お香」などとあやしい印象は無い？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5712714"/>
            <a:ext cx="6062509" cy="830997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「人体への摂取は絶対にしないで下さい。」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「吸引目的の商品ではございません」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53630" y="586660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本当に危険！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9862" y="3236783"/>
            <a:ext cx="875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00CC00"/>
                </a:solidFill>
                <a:latin typeface="+mj-ea"/>
                <a:ea typeface="+mj-ea"/>
              </a:rPr>
              <a:t>リキッド・アロマ</a:t>
            </a:r>
            <a:r>
              <a:rPr lang="ja-JP" altLang="en-US" sz="2400" dirty="0" smtClean="0">
                <a:latin typeface="+mj-ea"/>
                <a:ea typeface="+mj-ea"/>
              </a:rPr>
              <a:t>：液体状製剤（覚せい剤・コカイン）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　　　　　　　　「アロマオイル（芳香剤）」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2400" dirty="0" smtClean="0">
                <a:latin typeface="+mj-ea"/>
                <a:ea typeface="+mj-ea"/>
              </a:rPr>
              <a:t>　　　　　　　「ビデオクリーナー（Ｒｕｓｈ）」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4460919"/>
            <a:ext cx="875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00CC00"/>
                </a:solidFill>
                <a:latin typeface="+mj-ea"/>
                <a:ea typeface="+mj-ea"/>
              </a:rPr>
              <a:t>フレグランス・パウダー</a:t>
            </a:r>
            <a:r>
              <a:rPr lang="ja-JP" altLang="en-US" sz="2400" dirty="0" smtClean="0">
                <a:latin typeface="+mj-ea"/>
                <a:ea typeface="+mj-ea"/>
              </a:rPr>
              <a:t>：粉末状合成薬物（幻覚作用）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　　　　　　　　「バスソルト（入浴剤）」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2400" dirty="0" smtClean="0">
                <a:latin typeface="+mj-ea"/>
                <a:ea typeface="+mj-ea"/>
              </a:rPr>
              <a:t>　　　　　　　「植物活性剤」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943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pic>
        <p:nvPicPr>
          <p:cNvPr id="2050" name="Picture 2" descr="C:\Users\yusuke\Documents\和田小学校\Pidrug\脱法ハーブ２ - コピー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1001"/>
            <a:ext cx="8258175" cy="6209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8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Users\yusuke\Desktop\Pidrug\合法１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3809934" cy="2780911"/>
          </a:xfrm>
          <a:prstGeom prst="rect">
            <a:avLst/>
          </a:prstGeom>
          <a:noFill/>
        </p:spPr>
      </p:pic>
      <p:pic>
        <p:nvPicPr>
          <p:cNvPr id="4097" name="Picture 1" descr="F:\Picture drug\Pidrug\合法５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730956"/>
            <a:ext cx="3500430" cy="2912358"/>
          </a:xfrm>
          <a:prstGeom prst="rect">
            <a:avLst/>
          </a:prstGeom>
          <a:noFill/>
        </p:spPr>
      </p:pic>
      <p:pic>
        <p:nvPicPr>
          <p:cNvPr id="3074" name="Picture 2" descr="C:\Users\yusuke\Documents\和田小学校\Pidrug\n_hydo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264824"/>
            <a:ext cx="3500462" cy="2450324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714364" y="3500438"/>
            <a:ext cx="30718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A41C6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HG丸ｺﾞｼｯｸM-PRO" pitchFamily="50" charset="-128"/>
                <a:ea typeface="HG丸ｺﾞｼｯｸM-PRO" pitchFamily="50" charset="-128"/>
              </a:rPr>
              <a:t>ビデオクリーナー</a:t>
            </a:r>
            <a:endParaRPr kumimoji="1" lang="ja-JP" altLang="en-US" sz="2800" dirty="0">
              <a:solidFill>
                <a:srgbClr val="A41C6D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09920" y="3786190"/>
            <a:ext cx="233910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A41C6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HG丸ｺﾞｼｯｸM-PRO" pitchFamily="50" charset="-128"/>
                <a:ea typeface="HG丸ｺﾞｼｯｸM-PRO" pitchFamily="50" charset="-128"/>
              </a:rPr>
              <a:t>アロマオイル</a:t>
            </a:r>
            <a:endParaRPr kumimoji="1" lang="en-US" altLang="ja-JP" sz="2800" dirty="0" smtClean="0">
              <a:solidFill>
                <a:srgbClr val="A41C6D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A41C6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HG丸ｺﾞｼｯｸM-PRO" pitchFamily="50" charset="-128"/>
                <a:ea typeface="HG丸ｺﾞｼｯｸM-PRO" pitchFamily="50" charset="-128"/>
              </a:rPr>
              <a:t>（芳香剤）</a:t>
            </a:r>
            <a:endParaRPr kumimoji="1" lang="ja-JP" altLang="en-US" sz="2800" dirty="0">
              <a:solidFill>
                <a:srgbClr val="A41C6D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86380" y="4937934"/>
            <a:ext cx="200026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A41C6D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HG丸ｺﾞｼｯｸM-PRO" pitchFamily="50" charset="-128"/>
                <a:ea typeface="HG丸ｺﾞｼｯｸM-PRO" pitchFamily="50" charset="-128"/>
              </a:rPr>
              <a:t>バスソルト（入浴剤）</a:t>
            </a:r>
            <a:endParaRPr kumimoji="1" lang="ja-JP" altLang="en-US" sz="2800" dirty="0">
              <a:solidFill>
                <a:srgbClr val="A41C6D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8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pic>
        <p:nvPicPr>
          <p:cNvPr id="53252" name="Picture 4" descr="C:\Users\yusuke\Desktop\Pidrug\合法３１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4286250" cy="4286250"/>
          </a:xfrm>
          <a:prstGeom prst="rect">
            <a:avLst/>
          </a:prstGeom>
          <a:noFill/>
        </p:spPr>
      </p:pic>
      <p:pic>
        <p:nvPicPr>
          <p:cNvPr id="53255" name="Picture 7" descr="C:\Users\yusuke\Desktop\Pidrug\合法１４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906" y="1643050"/>
            <a:ext cx="4286250" cy="4286250"/>
          </a:xfrm>
          <a:prstGeom prst="rect">
            <a:avLst/>
          </a:prstGeom>
          <a:noFill/>
        </p:spPr>
      </p:pic>
      <p:sp>
        <p:nvSpPr>
          <p:cNvPr id="6" name="円/楕円 5"/>
          <p:cNvSpPr/>
          <p:nvPr/>
        </p:nvSpPr>
        <p:spPr>
          <a:xfrm>
            <a:off x="1035804" y="5000636"/>
            <a:ext cx="2750378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071810"/>
            <a:ext cx="5446663" cy="137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83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  <p:pic>
        <p:nvPicPr>
          <p:cNvPr id="3074" name="Picture 2" descr="F:\Picture drug\Picture drug\無題ｈｇ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78686"/>
            <a:ext cx="3429000" cy="4572000"/>
          </a:xfrm>
          <a:prstGeom prst="rect">
            <a:avLst/>
          </a:prstGeom>
          <a:noFill/>
        </p:spPr>
      </p:pic>
      <p:pic>
        <p:nvPicPr>
          <p:cNvPr id="3078" name="Picture 6" descr="F:\Picture drug\Pidrug\合法事故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393050"/>
            <a:ext cx="4191029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5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シンナーって？</a:t>
            </a:r>
            <a:endParaRPr kumimoji="1" lang="ja-JP" altLang="en-US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034" y="1571612"/>
            <a:ext cx="282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00B0F0"/>
                </a:solidFill>
                <a:latin typeface="+mj-ea"/>
                <a:ea typeface="+mj-ea"/>
              </a:rPr>
              <a:t>シンナー</a:t>
            </a:r>
            <a:r>
              <a:rPr kumimoji="1" lang="ja-JP" altLang="en-US" sz="3200" dirty="0" smtClean="0">
                <a:latin typeface="+mj-ea"/>
                <a:ea typeface="+mj-ea"/>
              </a:rPr>
              <a:t>とは？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43306" y="1602389"/>
            <a:ext cx="47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ペンキ</a:t>
            </a:r>
            <a:r>
              <a:rPr lang="ja-JP" altLang="en-US" sz="2800" dirty="0" smtClean="0">
                <a:latin typeface="+mj-ea"/>
                <a:ea typeface="+mj-ea"/>
              </a:rPr>
              <a:t>など</a:t>
            </a:r>
            <a:r>
              <a:rPr kumimoji="1" lang="ja-JP" altLang="en-US" sz="2800" dirty="0" smtClean="0">
                <a:latin typeface="+mj-ea"/>
                <a:ea typeface="+mj-ea"/>
              </a:rPr>
              <a:t>をうすめる液体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29058" y="3666468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シミ抜き液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29058" y="2643182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マニキュアの除光液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9058" y="316640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ボンドなど接着剤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034" y="4337788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身近にある・手に入りやすい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857752" y="4915927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乱用しやすい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068262" y="5033037"/>
            <a:ext cx="575176" cy="350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568" y="566124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アンパン</a:t>
            </a:r>
            <a:endParaRPr kumimoji="1" lang="ja-JP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635897" y="5715016"/>
            <a:ext cx="3936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solidFill>
                  <a:srgbClr val="00B0F0"/>
                </a:solidFill>
                <a:latin typeface="+mj-ea"/>
                <a:ea typeface="+mj-ea"/>
              </a:rPr>
              <a:t>シンナー遊び</a:t>
            </a:r>
            <a:r>
              <a:rPr lang="ja-JP" altLang="en-US" sz="3200" dirty="0" smtClean="0">
                <a:latin typeface="+mj-ea"/>
                <a:ea typeface="+mj-ea"/>
              </a:rPr>
              <a:t>のこと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20401" y="316640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身近にも</a:t>
            </a:r>
            <a:r>
              <a:rPr kumimoji="1" lang="en-US" altLang="ja-JP" sz="2800" dirty="0" smtClean="0">
                <a:latin typeface="+mj-ea"/>
                <a:ea typeface="+mj-ea"/>
              </a:rPr>
              <a:t>…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9" name="左中かっこ 18"/>
          <p:cNvSpPr/>
          <p:nvPr/>
        </p:nvSpPr>
        <p:spPr>
          <a:xfrm>
            <a:off x="3643306" y="2737774"/>
            <a:ext cx="285752" cy="13573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2699792" y="5805264"/>
            <a:ext cx="575176" cy="350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57620" y="207167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原料は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00628" y="207167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油（主にトルエン）</a:t>
            </a:r>
            <a:endParaRPr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291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4" grpId="0"/>
      <p:bldP spid="16" grpId="0"/>
      <p:bldP spid="17" grpId="0"/>
      <p:bldP spid="19" grpId="0" animBg="1"/>
      <p:bldP spid="20" grpId="0" animBg="1"/>
      <p:bldP spid="18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"/>
            <a:ext cx="9144000" cy="64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75656"/>
            <a:ext cx="11551555" cy="93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8587" y="457917"/>
            <a:ext cx="8229600" cy="666827"/>
          </a:xfrm>
        </p:spPr>
        <p:txBody>
          <a:bodyPr/>
          <a:lstStyle/>
          <a:p>
            <a:pPr algn="ctr"/>
            <a:r>
              <a:rPr lang="ja-JP" altLang="en-US" dirty="0"/>
              <a:t>危険</a:t>
            </a:r>
            <a:r>
              <a:rPr lang="ja-JP" altLang="en-US" dirty="0" smtClean="0"/>
              <a:t>ドラッグ</a:t>
            </a:r>
            <a:r>
              <a:rPr kumimoji="1" lang="ja-JP" altLang="en-US" dirty="0" smtClean="0"/>
              <a:t>　まとめ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032" y="1271948"/>
            <a:ext cx="344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危険ドラッグ</a:t>
            </a:r>
            <a:r>
              <a:rPr kumimoji="1" lang="ja-JP" altLang="en-US" sz="3200" dirty="0" smtClean="0">
                <a:latin typeface="+mj-ea"/>
                <a:ea typeface="+mj-ea"/>
              </a:rPr>
              <a:t>の怖さ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0990" y="1849398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i="1" dirty="0" smtClean="0">
                <a:solidFill>
                  <a:srgbClr val="FF0000"/>
                </a:solidFill>
                <a:latin typeface="+mj-ea"/>
                <a:ea typeface="+mj-ea"/>
              </a:rPr>
              <a:t>乱用</a:t>
            </a:r>
            <a:endParaRPr kumimoji="1" lang="ja-JP" altLang="en-US" sz="3200" b="1" i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6057" y="1894993"/>
            <a:ext cx="583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体の成長と脳の機能が止まってしまう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8973" y="2521176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i="1" dirty="0" smtClean="0">
                <a:solidFill>
                  <a:srgbClr val="00B0F0"/>
                </a:solidFill>
                <a:latin typeface="+mj-ea"/>
                <a:ea typeface="+mj-ea"/>
              </a:rPr>
              <a:t>依存</a:t>
            </a:r>
            <a:endParaRPr kumimoji="1" lang="ja-JP" altLang="en-US" sz="3200" b="1" i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6057" y="254626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簡単には止められない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98587" y="3188463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さそわれたらどうするか？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38973" y="3823678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当然勇気をもって断る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15177" y="453397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たった一度でも使わない！！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039" y="5088827"/>
            <a:ext cx="6006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見たり聞いたりしたらどうするか？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15177" y="5777015"/>
            <a:ext cx="567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当然信頼できる大人に相談する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00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 smtClean="0"/>
              <a:t>薬物が脳へ与える影響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3108" y="2714620"/>
            <a:ext cx="5429288" cy="3000396"/>
          </a:xfrm>
        </p:spPr>
        <p:txBody>
          <a:bodyPr/>
          <a:lstStyle/>
          <a:p>
            <a:pPr>
              <a:buNone/>
            </a:pPr>
            <a:endParaRPr lang="en-US" altLang="ja-JP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  <p:pic>
        <p:nvPicPr>
          <p:cNvPr id="21506" name="図 29" descr="http://www.dapc.or.jp/gif/bra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70" y="848730"/>
            <a:ext cx="8322085" cy="58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766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薬物が体に与える影響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1928802"/>
            <a:ext cx="8858312" cy="4786346"/>
          </a:xfrm>
        </p:spPr>
        <p:txBody>
          <a:bodyPr/>
          <a:lstStyle/>
          <a:p>
            <a:pPr>
              <a:buNone/>
            </a:pPr>
            <a:endParaRPr lang="en-US" altLang="ja-JP" dirty="0"/>
          </a:p>
          <a:p>
            <a:pPr>
              <a:buNone/>
            </a:pPr>
            <a:endParaRPr kumimoji="1" lang="en-US" altLang="ja-JP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  <p:pic>
        <p:nvPicPr>
          <p:cNvPr id="1026" name="図 24" descr="http://www.dapc.or.jp/gif/eikyo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32" y="746126"/>
            <a:ext cx="8550335" cy="58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9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75029" y="4717708"/>
            <a:ext cx="7929618" cy="11430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7170" y="4750603"/>
            <a:ext cx="7965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硬くなった肝臓や縮んでしまった脳は元に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r>
              <a:rPr kumimoji="1" lang="ja-JP" altLang="en-US" sz="3200" dirty="0" smtClean="0">
                <a:latin typeface="+mj-ea"/>
                <a:ea typeface="+mj-ea"/>
              </a:rPr>
              <a:t>もどりますか？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5038" y="4286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/>
              <a:t>お</a:t>
            </a:r>
            <a:r>
              <a:rPr kumimoji="1" lang="ja-JP" altLang="en-US" dirty="0" smtClean="0"/>
              <a:t>酒をたくさん飲み続けるとどうなるの？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5B2E-9EFB-462A-9655-5EACA5C5EA84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1300" y="1571612"/>
            <a:ext cx="5925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kumimoji="1" lang="ja-JP" altLang="en-US" sz="3200" dirty="0" smtClean="0">
                <a:latin typeface="+mj-ea"/>
                <a:ea typeface="+mj-ea"/>
              </a:rPr>
              <a:t>一番ダメージを受けるのは</a:t>
            </a:r>
            <a:r>
              <a:rPr kumimoji="1" lang="en-US" altLang="ja-JP" sz="3200" dirty="0" smtClean="0">
                <a:latin typeface="+mj-ea"/>
                <a:ea typeface="+mj-ea"/>
              </a:rPr>
              <a:t>…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95555" y="1580588"/>
            <a:ext cx="1005403" cy="5668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700"/>
              </a:lnSpc>
              <a:buNone/>
            </a:pPr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肝臓</a:t>
            </a:r>
            <a:endParaRPr lang="ja-JP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07904" y="2143116"/>
            <a:ext cx="1649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硬くなる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8662" y="214311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どうなる？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21704" y="2143116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ガン</a:t>
            </a:r>
            <a:r>
              <a:rPr lang="ja-JP" altLang="en-US" sz="3200" dirty="0" smtClean="0">
                <a:latin typeface="+mj-ea"/>
                <a:ea typeface="+mj-ea"/>
              </a:rPr>
              <a:t>になる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81300" y="2857496"/>
            <a:ext cx="4283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lang="ja-JP" altLang="en-US" sz="3200" dirty="0" smtClean="0">
                <a:latin typeface="+mj-ea"/>
                <a:ea typeface="+mj-ea"/>
              </a:rPr>
              <a:t>酔うということは</a:t>
            </a:r>
            <a:r>
              <a:rPr lang="en-US" altLang="ja-JP" sz="3200" dirty="0" smtClean="0">
                <a:latin typeface="+mj-ea"/>
                <a:ea typeface="+mj-ea"/>
              </a:rPr>
              <a:t>…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929190" y="2857496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脳</a:t>
            </a:r>
            <a:r>
              <a:rPr lang="ja-JP" altLang="en-US" sz="3200" dirty="0" smtClean="0">
                <a:latin typeface="+mj-ea"/>
                <a:ea typeface="+mj-ea"/>
              </a:rPr>
              <a:t>が</a:t>
            </a:r>
            <a:r>
              <a:rPr lang="ja-JP" alt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マヒ</a:t>
            </a:r>
            <a:r>
              <a:rPr lang="ja-JP" altLang="en-US" sz="3200" dirty="0" smtClean="0">
                <a:latin typeface="+mj-ea"/>
                <a:ea typeface="+mj-ea"/>
              </a:rPr>
              <a:t>する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5966877" y="3429000"/>
            <a:ext cx="571504" cy="57150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929190" y="400050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latin typeface="+mj-ea"/>
                <a:ea typeface="+mj-ea"/>
              </a:rPr>
              <a:t>縮んでしまう</a:t>
            </a:r>
            <a:endParaRPr lang="ja-JP" altLang="en-US" sz="3200" b="1" dirty="0">
              <a:latin typeface="+mj-ea"/>
              <a:ea typeface="+mj-ea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987824" y="234888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06030" y="585789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⇒戻りません！！</a:t>
            </a:r>
            <a:endParaRPr kumimoji="1" lang="ja-JP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146" name="Picture 2" descr="F:\新しいフォルダー\body_kanzou_be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817" y="5143499"/>
            <a:ext cx="2078183" cy="1714501"/>
          </a:xfrm>
          <a:prstGeom prst="rect">
            <a:avLst/>
          </a:prstGeom>
          <a:noFill/>
        </p:spPr>
      </p:pic>
      <p:sp>
        <p:nvSpPr>
          <p:cNvPr id="19" name="右矢印 18"/>
          <p:cNvSpPr/>
          <p:nvPr/>
        </p:nvSpPr>
        <p:spPr>
          <a:xfrm>
            <a:off x="5436096" y="234888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6" grpId="0" animBg="1"/>
      <p:bldP spid="20" grpId="0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0688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/>
              <a:t>さらにたくさん飲み続けるとどうなるの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5B2E-9EFB-462A-9655-5EACA5C5EA84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79512" y="4797152"/>
            <a:ext cx="6696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00B0F0"/>
              </a:buClr>
              <a:buFont typeface="Wingdings" pitchFamily="2" charset="2"/>
              <a:buChar char="Ø"/>
            </a:pPr>
            <a:r>
              <a:rPr lang="ja-JP" altLang="en-US" sz="2800" dirty="0" smtClean="0">
                <a:latin typeface="+mj-ea"/>
                <a:ea typeface="+mj-ea"/>
              </a:rPr>
              <a:t>飲まずにはいられない状態になる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47664" y="5417687"/>
            <a:ext cx="7326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「アルコール依存症」</a:t>
            </a:r>
            <a:r>
              <a:rPr lang="ja-JP" altLang="en-US" sz="2800" dirty="0" smtClean="0">
                <a:latin typeface="+mj-ea"/>
                <a:ea typeface="+mj-ea"/>
              </a:rPr>
              <a:t>　になりやすい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28728" y="222500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手が震える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28728" y="2695497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うまくしゃべれなくなる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28728" y="31694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暴力的になる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28728" y="3673739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見えるはずの無いものが見える（</a:t>
            </a:r>
            <a:r>
              <a:rPr kumimoji="1" lang="ja-JP" altLang="en-US" sz="2800" dirty="0" smtClean="0">
                <a:solidFill>
                  <a:srgbClr val="00FF00"/>
                </a:solidFill>
                <a:latin typeface="+mj-ea"/>
                <a:ea typeface="+mj-ea"/>
              </a:rPr>
              <a:t>幻覚</a:t>
            </a:r>
            <a:r>
              <a:rPr kumimoji="1" lang="ja-JP" altLang="en-US" sz="2800" dirty="0" smtClean="0">
                <a:latin typeface="+mj-ea"/>
                <a:ea typeface="+mj-ea"/>
              </a:rPr>
              <a:t>）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428728" y="4214818"/>
            <a:ext cx="7366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聞こえるはずの無いものが聞こえる（</a:t>
            </a:r>
            <a:r>
              <a:rPr lang="ja-JP" altLang="en-US" sz="2800" dirty="0" smtClean="0">
                <a:solidFill>
                  <a:srgbClr val="00FF00"/>
                </a:solidFill>
                <a:latin typeface="+mj-ea"/>
                <a:ea typeface="+mj-ea"/>
              </a:rPr>
              <a:t>幻聴</a:t>
            </a:r>
            <a:r>
              <a:rPr lang="ja-JP" altLang="en-US" sz="2800" dirty="0" smtClean="0">
                <a:latin typeface="+mj-ea"/>
                <a:ea typeface="+mj-ea"/>
              </a:rPr>
              <a:t>）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331640" y="5357826"/>
            <a:ext cx="3600400" cy="6634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642374" y="6003763"/>
            <a:ext cx="7173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ヘロイン（麻薬）についで２番目の依存度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9512" y="1628800"/>
            <a:ext cx="6264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00B0F0"/>
              </a:buClr>
              <a:buFont typeface="Wingdings" pitchFamily="2" charset="2"/>
              <a:buChar char="Ø"/>
            </a:pPr>
            <a:r>
              <a:rPr lang="ja-JP" altLang="en-US" sz="2800" dirty="0" smtClean="0">
                <a:latin typeface="+mj-ea"/>
                <a:ea typeface="+mj-ea"/>
              </a:rPr>
              <a:t>アルコールがなくなると・・・</a:t>
            </a:r>
            <a:endParaRPr lang="ja-JP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1" grpId="0"/>
      <p:bldP spid="22" grpId="0"/>
      <p:bldP spid="23" grpId="0"/>
      <p:bldP spid="24" grpId="0"/>
      <p:bldP spid="25" grpId="0"/>
      <p:bldP spid="16" grpId="0" animBg="1"/>
      <p:bldP spid="14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  <p:pic>
        <p:nvPicPr>
          <p:cNvPr id="1027" name="Picture 3" descr="F:\新しいフォルダー\cirrhosi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81000"/>
            <a:ext cx="5965948" cy="621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  <p:pic>
        <p:nvPicPr>
          <p:cNvPr id="2050" name="Picture 2" descr="F:\新しいフォルダー\200201pho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6858048" cy="5161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5B2E-9EFB-462A-9655-5EACA5C5EA84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  <p:pic>
        <p:nvPicPr>
          <p:cNvPr id="1026" name="Picture 2" descr="C:\Users\yusuke\Desktop\和田小学校\Pidrug\pic1_3_2009020224144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1615"/>
            <a:ext cx="4786346" cy="5584071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357818" y="2786058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j-ea"/>
                <a:ea typeface="+mj-ea"/>
              </a:rPr>
              <a:t>慢性アルコール中毒で委縮してしまった脳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1029" name="Picture 5" descr="F:\Picture drug\DSCN4278 - コピ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48817"/>
            <a:ext cx="4235450" cy="4121150"/>
          </a:xfrm>
          <a:prstGeom prst="rect">
            <a:avLst/>
          </a:prstGeom>
          <a:noFill/>
        </p:spPr>
      </p:pic>
      <p:pic>
        <p:nvPicPr>
          <p:cNvPr id="1030" name="Picture 6" descr="F:\Picture drug\img55649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28802"/>
            <a:ext cx="3454400" cy="4361180"/>
          </a:xfrm>
          <a:prstGeom prst="rect">
            <a:avLst/>
          </a:prstGeom>
          <a:noFill/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シンナーって？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60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  <p:pic>
        <p:nvPicPr>
          <p:cNvPr id="1026" name="Picture 2" descr="C:\Users\yusuke\Desktop\和田小学校\Pidrug\20100424_1474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635" y="99365"/>
            <a:ext cx="5403693" cy="6633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741" y="428604"/>
            <a:ext cx="8472518" cy="10668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/>
              <a:t>なぜ子供はお酒を飲んではいけないの？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5B2E-9EFB-462A-9655-5EACA5C5EA84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785926"/>
            <a:ext cx="768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lang="ja-JP" altLang="en-US" sz="2800" dirty="0" smtClean="0">
                <a:latin typeface="+mj-ea"/>
                <a:ea typeface="+mj-ea"/>
              </a:rPr>
              <a:t>アルコールを分解する力が大人と比べて弱い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0232" y="2334276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アルコールの「害」を受けやすい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3071810"/>
            <a:ext cx="673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lang="ja-JP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　「急性アルコール中毒」　</a:t>
            </a:r>
            <a:r>
              <a:rPr lang="ja-JP" altLang="en-US" sz="2800" dirty="0" smtClean="0">
                <a:latin typeface="+mj-ea"/>
                <a:ea typeface="+mj-ea"/>
              </a:rPr>
              <a:t>になりやすい</a:t>
            </a:r>
            <a:endParaRPr lang="en-US" altLang="ja-JP" sz="2800" dirty="0" smtClean="0"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00232" y="3714752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救急車で運ばれる人の６０％が未成年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581128"/>
            <a:ext cx="355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u"/>
            </a:pPr>
            <a:r>
              <a:rPr lang="ja-JP" altLang="en-US" sz="2800" dirty="0" smtClean="0">
                <a:latin typeface="+mj-ea"/>
                <a:ea typeface="+mj-ea"/>
              </a:rPr>
              <a:t>未成年飲酒禁止法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5614" y="5286388"/>
            <a:ext cx="2799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「本人」</a:t>
            </a:r>
            <a:r>
              <a:rPr kumimoji="1" lang="ja-JP" altLang="en-US" sz="2800" dirty="0" smtClean="0">
                <a:latin typeface="+mj-ea"/>
                <a:ea typeface="+mj-ea"/>
              </a:rPr>
              <a:t>だけでなく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5614" y="5906176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「すすめた人（親など）」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5906176"/>
            <a:ext cx="391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「販売した人・店」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1285852" y="2381572"/>
            <a:ext cx="571504" cy="4286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785786" y="3071810"/>
            <a:ext cx="3786214" cy="571504"/>
          </a:xfrm>
          <a:prstGeom prst="roundRect">
            <a:avLst/>
          </a:prstGeom>
          <a:noFill/>
          <a:ln w="38100" cmpd="sng">
            <a:solidFill>
              <a:srgbClr val="00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1285852" y="3762048"/>
            <a:ext cx="571504" cy="42862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3" name="Picture 3" descr="F:\新しいフォルダー\救急車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36249"/>
            <a:ext cx="2428892" cy="1621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15" grpId="0" animBg="1"/>
      <p:bldP spid="16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pPr algn="ctr"/>
            <a:r>
              <a:rPr lang="ja-JP" altLang="en-US" dirty="0" smtClean="0"/>
              <a:t>アルコール　まとめ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5B2E-9EFB-462A-9655-5EACA5C5EA84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282" y="178592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kumimoji="1" lang="ja-JP" altLang="en-US" sz="2800" dirty="0" smtClean="0">
                <a:latin typeface="+mj-ea"/>
                <a:ea typeface="+mj-ea"/>
              </a:rPr>
              <a:t>大人（親や親せき）から飲酒</a:t>
            </a:r>
            <a:r>
              <a:rPr lang="ja-JP" altLang="en-US" sz="2800" dirty="0" smtClean="0">
                <a:latin typeface="+mj-ea"/>
                <a:ea typeface="+mj-ea"/>
              </a:rPr>
              <a:t>をすすめられても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14744" y="307181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特に年末年始、お祭りなど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282" y="4048788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kumimoji="1" lang="ja-JP" altLang="en-US" sz="2800" dirty="0" smtClean="0">
                <a:latin typeface="+mj-ea"/>
                <a:ea typeface="+mj-ea"/>
              </a:rPr>
              <a:t>お酒をすすめてくるのは大人（親・家族）だけでは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5720" y="5406110"/>
            <a:ext cx="842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kumimoji="1" lang="ja-JP" altLang="en-US" sz="2800" dirty="0" smtClean="0">
                <a:latin typeface="+mj-ea"/>
                <a:ea typeface="+mj-ea"/>
              </a:rPr>
              <a:t>先輩や友達からすすめられた時に、断れますか？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72273" y="240571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キッパリと</a:t>
            </a:r>
            <a:r>
              <a:rPr lang="ja-JP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断る</a:t>
            </a:r>
            <a:r>
              <a:rPr lang="ja-JP" altLang="en-US" sz="2800" b="1" dirty="0" smtClean="0">
                <a:solidFill>
                  <a:srgbClr val="FF0000"/>
                </a:solidFill>
                <a:latin typeface="+mj-ea"/>
              </a:rPr>
              <a:t>！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643306" y="2453010"/>
            <a:ext cx="642942" cy="428628"/>
          </a:xfrm>
          <a:prstGeom prst="rightArrow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94315" y="46202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無い！！</a:t>
            </a:r>
            <a:endParaRPr kumimoji="1"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タバコを吸うとどうなるの？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5B2E-9EFB-462A-9655-5EACA5C5EA84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5720" y="171448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ニコチン</a:t>
            </a:r>
            <a:endParaRPr kumimoji="1"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11760" y="5661248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がんになりやすくなる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411760" y="2852936"/>
            <a:ext cx="484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手や足がしびれる・指先の冷え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411760" y="1700808"/>
            <a:ext cx="3793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en-US" sz="2800" dirty="0" smtClean="0">
                <a:latin typeface="+mj-ea"/>
                <a:ea typeface="+mj-ea"/>
              </a:rPr>
              <a:t>主に心臓や血管に作用</a:t>
            </a:r>
            <a:endParaRPr lang="en-US" altLang="ja-JP" sz="2800" dirty="0" smtClean="0"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51520" y="335699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00B0F0"/>
                </a:solidFill>
                <a:latin typeface="+mj-ea"/>
                <a:ea typeface="+mj-ea"/>
              </a:rPr>
              <a:t>一酸化炭素</a:t>
            </a:r>
            <a:endParaRPr lang="ja-JP" altLang="en-US" sz="28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11760" y="3933056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運動能力の低下・記憶力の低下など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411760" y="3356992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血液中の酸素が薄くなる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1760" y="5085184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手や歯が黄色くなる・肌が荒れる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11760" y="2276872"/>
            <a:ext cx="52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血圧が上がる・心拍数が上がる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85720" y="5610465"/>
            <a:ext cx="1927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FFFF00"/>
                </a:solidFill>
                <a:latin typeface="+mj-ea"/>
                <a:ea typeface="+mj-ea"/>
              </a:rPr>
              <a:t>タール</a:t>
            </a:r>
            <a:endParaRPr lang="ja-JP" altLang="en-US" sz="28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11760" y="450912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咳や痰・息切れ</a:t>
            </a:r>
            <a:endParaRPr lang="ja-JP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6" grpId="0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新しいフォルダー\禁煙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6860" y="3326122"/>
            <a:ext cx="2369940" cy="298319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 smtClean="0"/>
              <a:t>タバコはどうしてやめられないの？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5B2E-9EFB-462A-9655-5EACA5C5EA84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2195736" y="4293096"/>
            <a:ext cx="357190" cy="500066"/>
          </a:xfrm>
          <a:prstGeom prst="downArrow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2195736" y="5373216"/>
            <a:ext cx="357190" cy="500066"/>
          </a:xfrm>
          <a:prstGeom prst="downArrow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3923928" y="5877272"/>
            <a:ext cx="571504" cy="357190"/>
          </a:xfrm>
          <a:prstGeom prst="rightArrow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28596" y="164305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「依存症」</a:t>
            </a:r>
            <a:endParaRPr lang="ja-JP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717903" y="1673827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止めたくても止められない状態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717903" y="2214554"/>
            <a:ext cx="2512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ニコチン</a:t>
            </a:r>
            <a:r>
              <a:rPr lang="ja-JP" altLang="en-US" sz="2800" dirty="0" smtClean="0">
                <a:latin typeface="+mj-ea"/>
                <a:ea typeface="+mj-ea"/>
              </a:rPr>
              <a:t>が原因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28596" y="285749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１０代での喫煙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05670" y="2857496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短期間で依存が形成され易い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11560" y="3643314"/>
            <a:ext cx="6750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タバコを吸う（ニコチンによる満足感）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39552" y="4786322"/>
            <a:ext cx="6463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ニコチン濃度の低下（イライラ感）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1560" y="5786454"/>
            <a:ext cx="4686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再度喫煙してしまう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516898" y="5801760"/>
            <a:ext cx="2108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　「依存症」</a:t>
            </a:r>
            <a:endParaRPr lang="ja-JP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2987824" y="2996952"/>
            <a:ext cx="571504" cy="357190"/>
          </a:xfrm>
          <a:prstGeom prst="rightArrow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4788024" y="5805264"/>
            <a:ext cx="1800200" cy="642942"/>
          </a:xfrm>
          <a:prstGeom prst="roundRect">
            <a:avLst/>
          </a:prstGeom>
          <a:noFill/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  <p:pic>
        <p:nvPicPr>
          <p:cNvPr id="5122" name="Picture 2" descr="F:\新しいフォルダー\20111212_1706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483263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  <p:pic>
        <p:nvPicPr>
          <p:cNvPr id="8194" name="Picture 2" descr="F:\新しいフォルダー\kenkouha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  <p:pic>
        <p:nvPicPr>
          <p:cNvPr id="5" name="Picture 2" descr="F:\新しいフォルダー\無題12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7260"/>
            <a:ext cx="51845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タバコ　まとめ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5B2E-9EFB-462A-9655-5EACA5C5EA84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7158" y="1714488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ja-JP" altLang="en-US" sz="2800" dirty="0" smtClean="0">
                <a:latin typeface="+mj-ea"/>
                <a:ea typeface="+mj-ea"/>
              </a:rPr>
              <a:t>未成年の喫煙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00430" y="1714488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体力・思考能力などの低下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7158" y="2428868"/>
            <a:ext cx="2265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ja-JP" altLang="en-US" sz="2800" dirty="0" smtClean="0">
                <a:latin typeface="+mj-ea"/>
                <a:ea typeface="+mj-ea"/>
              </a:rPr>
              <a:t>早期の喫煙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00430" y="242886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各種</a:t>
            </a:r>
            <a:r>
              <a:rPr lang="ja-JP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ガン</a:t>
            </a:r>
            <a:r>
              <a:rPr lang="ja-JP" altLang="en-US" sz="2800" dirty="0" smtClean="0">
                <a:latin typeface="+mj-ea"/>
                <a:ea typeface="+mj-ea"/>
              </a:rPr>
              <a:t>のリスク要因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00430" y="3000372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様々な慢性疾患を誘発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57158" y="3714752"/>
            <a:ext cx="836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ja-JP" altLang="en-US" sz="2800" dirty="0" smtClean="0">
                <a:latin typeface="+mj-ea"/>
                <a:ea typeface="+mj-ea"/>
              </a:rPr>
              <a:t>飲酒と同様にさらなる薬物乱用に発展する可能性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57158" y="4500570"/>
            <a:ext cx="4778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ja-JP" altLang="en-US" sz="2800" dirty="0" smtClean="0">
                <a:latin typeface="+mj-ea"/>
                <a:ea typeface="+mj-ea"/>
              </a:rPr>
              <a:t>喫煙をすすめられたら</a:t>
            </a:r>
            <a:r>
              <a:rPr lang="en-US" altLang="ja-JP" sz="2800" dirty="0" smtClean="0">
                <a:latin typeface="+mj-ea"/>
                <a:ea typeface="+mj-ea"/>
              </a:rPr>
              <a:t>…</a:t>
            </a:r>
            <a:r>
              <a:rPr lang="ja-JP" altLang="en-US" sz="2800" dirty="0" smtClean="0">
                <a:latin typeface="+mj-ea"/>
                <a:ea typeface="+mj-ea"/>
              </a:rPr>
              <a:t>？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04048" y="4509120"/>
            <a:ext cx="3624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きっぱりと</a:t>
            </a:r>
            <a:r>
              <a:rPr lang="ja-JP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断る！</a:t>
            </a:r>
            <a:endParaRPr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43042" y="5286388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その場の雰囲気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181651" y="592933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格好良さ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870456" y="5596282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などで流されない！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7" name="右中かっこ 16"/>
          <p:cNvSpPr/>
          <p:nvPr/>
        </p:nvSpPr>
        <p:spPr>
          <a:xfrm>
            <a:off x="4441828" y="5286388"/>
            <a:ext cx="357190" cy="1143008"/>
          </a:xfrm>
          <a:prstGeom prst="rightBrace">
            <a:avLst/>
          </a:prstGeom>
          <a:noFill/>
          <a:ln w="38100" cap="rnd">
            <a:solidFill>
              <a:srgbClr val="660066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620920"/>
            <a:ext cx="7938080" cy="648403"/>
          </a:xfrm>
        </p:spPr>
        <p:txBody>
          <a:bodyPr/>
          <a:lstStyle/>
          <a:p>
            <a:pPr algn="l"/>
            <a:r>
              <a:rPr lang="ja-JP" altLang="ja-JP" dirty="0" smtClean="0"/>
              <a:t>喫煙、飲酒はゲートウェイ（入口）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94360" y="1628800"/>
            <a:ext cx="7955280" cy="4896544"/>
          </a:xfrm>
        </p:spPr>
        <p:txBody>
          <a:bodyPr>
            <a:normAutofit/>
          </a:bodyPr>
          <a:lstStyle/>
          <a:p>
            <a:pPr lvl="0"/>
            <a:r>
              <a:rPr lang="ja-JP" altLang="ja-JP" sz="2800" dirty="0" smtClean="0"/>
              <a:t>青少年にとって最も</a:t>
            </a:r>
            <a:r>
              <a:rPr lang="ja-JP" altLang="en-US" sz="2800" dirty="0" smtClean="0"/>
              <a:t>危険</a:t>
            </a:r>
            <a:r>
              <a:rPr lang="ja-JP" altLang="ja-JP" sz="2800" dirty="0" smtClean="0"/>
              <a:t>なのは興味を持つこと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喫煙、飲酒はゲートウェイ（入口）</a:t>
            </a:r>
            <a:r>
              <a:rPr lang="ja-JP" altLang="en-US" sz="2800" dirty="0" smtClean="0"/>
              <a:t>となる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最初は興味半分ではじめたがやがてやめられなくなってしまう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だんだんさらに刺激の強いものを求めたくなる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薬物に手を出した人は早いうちから酒、たばこに手を出してい</a:t>
            </a:r>
            <a:r>
              <a:rPr lang="ja-JP" altLang="en-US" sz="2800" dirty="0" smtClean="0"/>
              <a:t>る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お酒を飲むことは２０歳未満の人には禁止</a:t>
            </a:r>
            <a:endParaRPr lang="en-US" altLang="ja-JP" sz="2800" dirty="0" smtClean="0"/>
          </a:p>
          <a:p>
            <a:pPr lvl="0"/>
            <a:r>
              <a:rPr lang="ja-JP" altLang="ja-JP" sz="2800" dirty="0" smtClean="0"/>
              <a:t>家で親と一緒に飲む　親戚みんなで飲む　友達同士で飲む　</a:t>
            </a:r>
            <a:r>
              <a:rPr lang="ja-JP" altLang="en-US" sz="2800" dirty="0" smtClean="0"/>
              <a:t>家で</a:t>
            </a:r>
            <a:r>
              <a:rPr lang="ja-JP" altLang="ja-JP" sz="2800" dirty="0" smtClean="0"/>
              <a:t>ひとりで飲む　以上全て禁止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80150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28604"/>
            <a:ext cx="8229600" cy="10668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シンナーを吸うと</a:t>
            </a:r>
            <a:endParaRPr kumimoji="1" lang="ja-JP" altLang="en-US" dirty="0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155679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気持ちがよくなる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8860" y="245301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例えば</a:t>
            </a:r>
            <a:r>
              <a:rPr kumimoji="1" lang="en-US" altLang="ja-JP" sz="2800" dirty="0" smtClean="0">
                <a:latin typeface="+mj-ea"/>
                <a:ea typeface="+mj-ea"/>
              </a:rPr>
              <a:t>…</a:t>
            </a:r>
            <a:r>
              <a:rPr kumimoji="1" lang="ja-JP" altLang="en-US" sz="2800" dirty="0" smtClean="0">
                <a:latin typeface="+mj-ea"/>
                <a:ea typeface="+mj-ea"/>
              </a:rPr>
              <a:t>お酒に酔ったような状態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42976" y="305853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効き目が切れる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28860" y="381033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BF115C"/>
                </a:solidFill>
                <a:latin typeface="+mj-ea"/>
                <a:ea typeface="+mj-ea"/>
              </a:rPr>
              <a:t>気持ちが悪くなる</a:t>
            </a:r>
            <a:endParaRPr kumimoji="1" lang="ja-JP" altLang="en-US" sz="2800" dirty="0">
              <a:solidFill>
                <a:srgbClr val="BF115C"/>
              </a:solidFill>
              <a:latin typeface="+mj-ea"/>
              <a:ea typeface="+mj-ea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1571604" y="2344159"/>
            <a:ext cx="428628" cy="7143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1571604" y="3701481"/>
            <a:ext cx="428628" cy="7143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42976" y="4415861"/>
            <a:ext cx="562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ガマンできずに吸ってしまう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9" name="下矢印 28"/>
          <p:cNvSpPr/>
          <p:nvPr/>
        </p:nvSpPr>
        <p:spPr>
          <a:xfrm>
            <a:off x="1571604" y="5058803"/>
            <a:ext cx="428628" cy="7143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142976" y="5773183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やめられなくなる！！！</a:t>
            </a:r>
            <a:endParaRPr lang="ja-JP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428860" y="516765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00B050"/>
                </a:solidFill>
                <a:latin typeface="+mj-ea"/>
                <a:ea typeface="+mj-ea"/>
              </a:rPr>
              <a:t>気持ちがよくなる</a:t>
            </a:r>
            <a:endParaRPr lang="ja-JP" altLang="en-US" sz="28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32769" name="Picture 1" descr="C:\Users\yusuke\Documents\めまい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92820"/>
            <a:ext cx="2559228" cy="286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3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  <p:bldP spid="14" grpId="0" animBg="1"/>
      <p:bldP spid="15" grpId="0"/>
      <p:bldP spid="29" grpId="0" animBg="1"/>
      <p:bldP spid="30" grpId="0"/>
      <p:bldP spid="3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92457"/>
            <a:ext cx="8229600" cy="53489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禁断症状</a:t>
            </a:r>
            <a:endParaRPr kumimoji="1" lang="en-US" altLang="ja-JP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800" dirty="0" smtClean="0">
                <a:latin typeface="+mj-ea"/>
                <a:ea typeface="+mj-ea"/>
              </a:rPr>
              <a:t>薬物を急に中断したときに現れる心身の症状</a:t>
            </a:r>
            <a:endParaRPr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禁断症状から逃れるため薬物使用を繰り返す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lang="ja-JP" altLang="en-US" sz="2800" dirty="0" smtClean="0">
                <a:latin typeface="+mj-ea"/>
                <a:ea typeface="+mj-ea"/>
              </a:rPr>
              <a:t>繰り返して使用すると同じ量では効かなくなる</a:t>
            </a:r>
            <a:endParaRPr lang="en-US" altLang="ja-JP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+mj-ea"/>
                <a:ea typeface="+mj-ea"/>
              </a:rPr>
              <a:t>　　⇒「耐性」が生じ「依存性」との悪循環</a:t>
            </a:r>
            <a:endParaRPr lang="en-US" altLang="ja-JP" sz="2800" dirty="0" smtClean="0">
              <a:latin typeface="+mj-ea"/>
              <a:ea typeface="+mj-ea"/>
            </a:endParaRPr>
          </a:p>
          <a:p>
            <a:r>
              <a:rPr lang="ja-JP" altLang="ja-JP" sz="2800" dirty="0" smtClean="0"/>
              <a:t>きっかけ→薬物</a:t>
            </a:r>
            <a:r>
              <a:rPr lang="ja-JP" altLang="ja-JP" sz="2800" dirty="0"/>
              <a:t>乱用→依存→急性</a:t>
            </a:r>
            <a:r>
              <a:rPr lang="ja-JP" altLang="ja-JP" sz="2800" dirty="0" smtClean="0"/>
              <a:t>中毒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ja-JP" altLang="ja-JP" sz="2800" dirty="0" smtClean="0"/>
              <a:t>→慢性</a:t>
            </a:r>
            <a:r>
              <a:rPr lang="ja-JP" altLang="ja-JP" sz="2800" dirty="0"/>
              <a:t>中毒→乱用の悪循環</a:t>
            </a:r>
          </a:p>
          <a:p>
            <a:pPr>
              <a:buNone/>
            </a:pPr>
            <a:r>
              <a:rPr lang="ja-JP" altLang="en-US" sz="2800" dirty="0" smtClean="0">
                <a:solidFill>
                  <a:srgbClr val="00B0F0"/>
                </a:solidFill>
                <a:latin typeface="+mj-ea"/>
                <a:ea typeface="+mj-ea"/>
              </a:rPr>
              <a:t>フラッシュバック（再燃現象）</a:t>
            </a:r>
            <a:endParaRPr lang="en-US" altLang="ja-JP" sz="2800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sz="2800" dirty="0" smtClean="0">
                <a:latin typeface="+mj-ea"/>
                <a:ea typeface="+mj-ea"/>
              </a:rPr>
              <a:t>　治療後、すっかり立ち直ったようにみえていたが</a:t>
            </a:r>
            <a:endParaRPr lang="en-US" altLang="ja-JP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sz="2800" dirty="0">
                <a:latin typeface="+mj-ea"/>
                <a:ea typeface="+mj-ea"/>
              </a:rPr>
              <a:t>　</a:t>
            </a:r>
            <a:r>
              <a:rPr lang="ja-JP" altLang="en-US" sz="2800" dirty="0" smtClean="0">
                <a:latin typeface="+mj-ea"/>
              </a:rPr>
              <a:t>突然</a:t>
            </a:r>
            <a:r>
              <a:rPr lang="ja-JP" altLang="en-US" sz="2800" dirty="0" smtClean="0">
                <a:latin typeface="+mj-ea"/>
                <a:ea typeface="+mj-ea"/>
              </a:rPr>
              <a:t>、乱用時の感覚がよみがえり幻覚に襲われる</a:t>
            </a:r>
            <a:endParaRPr lang="en-US" altLang="ja-JP" sz="2800" dirty="0" smtClean="0">
              <a:latin typeface="+mj-ea"/>
              <a:ea typeface="+mj-ea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16216" y="381000"/>
            <a:ext cx="1977390" cy="365125"/>
          </a:xfrm>
        </p:spPr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79862" y="563563"/>
            <a:ext cx="8013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3600" dirty="0"/>
              <a:t>薬物乱用が心身</a:t>
            </a:r>
            <a:r>
              <a:rPr lang="ja-JP" altLang="en-US" sz="3600" dirty="0"/>
              <a:t>と</a:t>
            </a:r>
            <a:r>
              <a:rPr lang="ja-JP" altLang="ja-JP" sz="3600" dirty="0"/>
              <a:t>社会に与える悪影響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224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 4" descr="huratusyubak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6023" y="-1"/>
            <a:ext cx="4940273" cy="6858663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720411"/>
          </a:xfrm>
        </p:spPr>
        <p:txBody>
          <a:bodyPr>
            <a:normAutofit/>
          </a:bodyPr>
          <a:lstStyle/>
          <a:p>
            <a:pPr algn="l"/>
            <a:r>
              <a:rPr lang="ja-JP" altLang="ja-JP" dirty="0"/>
              <a:t>身近に広がる薬物</a:t>
            </a:r>
            <a:r>
              <a:rPr lang="ja-JP" altLang="ja-JP" dirty="0" smtClean="0"/>
              <a:t>汚染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360" y="1772816"/>
            <a:ext cx="7955280" cy="4490824"/>
          </a:xfrm>
        </p:spPr>
        <p:txBody>
          <a:bodyPr/>
          <a:lstStyle/>
          <a:p>
            <a:pPr lvl="0"/>
            <a:r>
              <a:rPr lang="ja-JP" altLang="en-US" sz="3200" dirty="0" smtClean="0"/>
              <a:t>青少年の</a:t>
            </a:r>
            <a:r>
              <a:rPr lang="ja-JP" altLang="ja-JP" sz="3200" dirty="0" smtClean="0"/>
              <a:t>認識</a:t>
            </a:r>
            <a:r>
              <a:rPr lang="ja-JP" altLang="ja-JP" sz="3200" dirty="0"/>
              <a:t>の欠如</a:t>
            </a:r>
            <a:r>
              <a:rPr lang="en-US" altLang="ja-JP" sz="3200" dirty="0"/>
              <a:t>  </a:t>
            </a:r>
            <a:r>
              <a:rPr lang="ja-JP" altLang="ja-JP" sz="3200" dirty="0"/>
              <a:t>抵抗感の希薄化 </a:t>
            </a:r>
            <a:endParaRPr lang="en-US" altLang="ja-JP" sz="3200" dirty="0" smtClean="0"/>
          </a:p>
          <a:p>
            <a:pPr lvl="0"/>
            <a:r>
              <a:rPr lang="ja-JP" altLang="ja-JP" sz="3200" dirty="0" smtClean="0"/>
              <a:t>インターネット</a:t>
            </a:r>
            <a:r>
              <a:rPr lang="ja-JP" altLang="ja-JP" sz="3200" dirty="0"/>
              <a:t>からの入手の容易化</a:t>
            </a:r>
          </a:p>
          <a:p>
            <a:pPr lvl="0"/>
            <a:r>
              <a:rPr lang="ja-JP" altLang="ja-JP" sz="3200" dirty="0" smtClean="0"/>
              <a:t>巧み</a:t>
            </a:r>
            <a:r>
              <a:rPr lang="ja-JP" altLang="ja-JP" sz="3200" dirty="0"/>
              <a:t>な誘い</a:t>
            </a:r>
            <a:r>
              <a:rPr lang="ja-JP" altLang="ja-JP" sz="3200" dirty="0" smtClean="0"/>
              <a:t>文句</a:t>
            </a:r>
            <a:r>
              <a:rPr lang="ja-JP" altLang="en-US" sz="3200" dirty="0" smtClean="0"/>
              <a:t>・話術・</a:t>
            </a:r>
            <a:r>
              <a:rPr lang="ja-JP" altLang="ja-JP" sz="3200" dirty="0" smtClean="0"/>
              <a:t>販売</a:t>
            </a:r>
            <a:r>
              <a:rPr lang="ja-JP" altLang="ja-JP" sz="3200" dirty="0"/>
              <a:t>手口　</a:t>
            </a:r>
            <a:endParaRPr lang="en-US" altLang="ja-JP" sz="3200" dirty="0" smtClean="0"/>
          </a:p>
          <a:p>
            <a:r>
              <a:rPr lang="ja-JP" altLang="ja-JP" sz="3200" dirty="0" smtClean="0"/>
              <a:t>現実</a:t>
            </a:r>
            <a:r>
              <a:rPr lang="ja-JP" altLang="ja-JP" sz="3200" dirty="0"/>
              <a:t>からの</a:t>
            </a:r>
            <a:r>
              <a:rPr lang="ja-JP" altLang="ja-JP" sz="3200" dirty="0" smtClean="0"/>
              <a:t>逃避</a:t>
            </a:r>
            <a:r>
              <a:rPr lang="ja-JP" altLang="en-US" sz="3200" dirty="0" smtClean="0"/>
              <a:t>願望</a:t>
            </a:r>
            <a:endParaRPr lang="en-US" altLang="ja-JP" sz="3200" dirty="0" smtClean="0"/>
          </a:p>
          <a:p>
            <a:r>
              <a:rPr lang="ja-JP" altLang="en-US" sz="3200" dirty="0" smtClean="0"/>
              <a:t>大都市では深刻な問題となっている</a:t>
            </a:r>
            <a:endParaRPr lang="en-US" altLang="ja-JP" sz="3200" dirty="0" smtClean="0"/>
          </a:p>
          <a:p>
            <a:r>
              <a:rPr lang="ja-JP" altLang="en-US" sz="3200" dirty="0"/>
              <a:t>上田市</a:t>
            </a:r>
            <a:r>
              <a:rPr lang="ja-JP" altLang="en-US" sz="3200" dirty="0" smtClean="0"/>
              <a:t>でも関係ないとは言い切れない</a:t>
            </a:r>
            <a:endParaRPr lang="en-US" altLang="ja-JP" sz="3200" dirty="0" smtClean="0"/>
          </a:p>
          <a:p>
            <a:endParaRPr lang="ja-JP" altLang="ja-JP" sz="2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85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22" descr="http://www.dapc.or.jp/gif/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590" y="1196752"/>
            <a:ext cx="6789794" cy="530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95536" y="563563"/>
            <a:ext cx="8229600" cy="633189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mtClean="0"/>
              <a:t>薬物を始めるきっかけ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3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薬物を始めるきっかけ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00034" y="164305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どこで入手する？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2000" y="164305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今はどこでも手に入る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3643306" y="1761784"/>
            <a:ext cx="642942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00034" y="2745713"/>
            <a:ext cx="3416320" cy="540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ja-JP" altLang="en-US" sz="2800" dirty="0" smtClean="0">
                <a:latin typeface="+mj-ea"/>
                <a:ea typeface="+mj-ea"/>
              </a:rPr>
              <a:t>始めるきっかけは？</a:t>
            </a:r>
            <a:endParaRPr lang="en-US" altLang="ja-JP" sz="2800" dirty="0" smtClean="0">
              <a:latin typeface="+mj-ea"/>
              <a:ea typeface="+mj-ea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4000496" y="2873199"/>
            <a:ext cx="642942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786314" y="326297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みんながやっているから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928662" y="471488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「元気がでる」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28662" y="5274811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「頭がスッキリする」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28662" y="5834738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「やせられる」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643306" y="4714884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「</a:t>
            </a:r>
            <a:r>
              <a:rPr lang="ja-JP" altLang="en-US" sz="2800" u="wavyDbl" dirty="0" smtClean="0">
                <a:uFill>
                  <a:solidFill>
                    <a:srgbClr val="FF0000"/>
                  </a:solidFill>
                </a:uFill>
                <a:latin typeface="+mj-ea"/>
                <a:ea typeface="+mj-ea"/>
              </a:rPr>
              <a:t>一度だけなら止められる</a:t>
            </a:r>
            <a:r>
              <a:rPr lang="ja-JP" altLang="en-US" sz="2800" dirty="0" smtClean="0">
                <a:latin typeface="+mj-ea"/>
                <a:ea typeface="+mj-ea"/>
              </a:rPr>
              <a:t>」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5819578" y="5286388"/>
            <a:ext cx="500066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822842" y="5834738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簡単には</a:t>
            </a:r>
            <a:r>
              <a:rPr lang="ja-JP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止められない！！</a:t>
            </a:r>
            <a:endParaRPr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786314" y="275446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カッコいいから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786314" y="376303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誘われて</a:t>
            </a:r>
            <a:endParaRPr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42910" y="4536746"/>
            <a:ext cx="7929618" cy="1964088"/>
          </a:xfrm>
          <a:prstGeom prst="roundRect">
            <a:avLst/>
          </a:prstGeom>
          <a:noFill/>
          <a:ln w="47625" cmpd="sng">
            <a:solidFill>
              <a:srgbClr val="00CC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572000" y="2119962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インターネットでも</a:t>
            </a:r>
            <a:endParaRPr lang="ja-JP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12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21" grpId="0"/>
      <p:bldP spid="22" grpId="0"/>
      <p:bldP spid="23" grpId="0" animBg="1"/>
      <p:bldP spid="1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576395"/>
          </a:xfrm>
        </p:spPr>
        <p:txBody>
          <a:bodyPr>
            <a:normAutofit fontScale="90000"/>
          </a:bodyPr>
          <a:lstStyle/>
          <a:p>
            <a:pPr lvl="0" algn="l"/>
            <a:r>
              <a:rPr lang="ja-JP" altLang="ja-JP" dirty="0"/>
              <a:t>薬物に手を出してしまう前に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4360" y="1556792"/>
            <a:ext cx="8082096" cy="4896544"/>
          </a:xfrm>
        </p:spPr>
        <p:txBody>
          <a:bodyPr>
            <a:noAutofit/>
          </a:bodyPr>
          <a:lstStyle/>
          <a:p>
            <a:pPr lvl="0"/>
            <a:r>
              <a:rPr lang="ja-JP" altLang="ja-JP" sz="2800" dirty="0" smtClean="0"/>
              <a:t>興味</a:t>
            </a:r>
            <a:r>
              <a:rPr lang="ja-JP" altLang="ja-JP" sz="2800" dirty="0"/>
              <a:t>を持たない　→　</a:t>
            </a:r>
            <a:r>
              <a:rPr lang="ja-JP" altLang="en-US" sz="2800" dirty="0" smtClean="0"/>
              <a:t>他</a:t>
            </a:r>
            <a:r>
              <a:rPr lang="ja-JP" altLang="ja-JP" sz="2800" dirty="0" smtClean="0"/>
              <a:t>に</a:t>
            </a:r>
            <a:r>
              <a:rPr lang="ja-JP" altLang="ja-JP" sz="2800" dirty="0"/>
              <a:t>楽しいことはたくさんある</a:t>
            </a:r>
          </a:p>
          <a:p>
            <a:pPr lvl="0"/>
            <a:r>
              <a:rPr lang="ja-JP" altLang="ja-JP" sz="2800" dirty="0"/>
              <a:t>甘い言葉、誘惑に乗らない　</a:t>
            </a:r>
            <a:endParaRPr lang="en-US" altLang="ja-JP" sz="2800" dirty="0" smtClean="0"/>
          </a:p>
          <a:p>
            <a:pPr marL="0" lv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ja-JP" altLang="ja-JP" sz="2800" dirty="0" smtClean="0"/>
              <a:t>→</a:t>
            </a:r>
            <a:r>
              <a:rPr lang="ja-JP" altLang="ja-JP" sz="2800" dirty="0"/>
              <a:t>　</a:t>
            </a:r>
            <a:r>
              <a:rPr lang="ja-JP" altLang="en-US" sz="2800" dirty="0" smtClean="0"/>
              <a:t>世間</a:t>
            </a:r>
            <a:r>
              <a:rPr lang="ja-JP" altLang="ja-JP" sz="2800" dirty="0"/>
              <a:t>においしい話は簡単にころがっていない</a:t>
            </a:r>
          </a:p>
          <a:p>
            <a:pPr lvl="0"/>
            <a:r>
              <a:rPr lang="ja-JP" altLang="ja-JP" sz="2800" dirty="0"/>
              <a:t>いらいら</a:t>
            </a:r>
            <a:r>
              <a:rPr lang="ja-JP" altLang="ja-JP" sz="2800" dirty="0" smtClean="0"/>
              <a:t>しない</a:t>
            </a:r>
            <a:r>
              <a:rPr lang="ja-JP" altLang="ja-JP" sz="2800" dirty="0"/>
              <a:t>　→　まずは頭を冷やして冷静</a:t>
            </a:r>
            <a:r>
              <a:rPr lang="ja-JP" altLang="ja-JP" sz="2800" dirty="0" smtClean="0"/>
              <a:t>に</a:t>
            </a:r>
            <a:endParaRPr lang="ja-JP" altLang="ja-JP" sz="2800" dirty="0"/>
          </a:p>
          <a:p>
            <a:r>
              <a:rPr lang="ja-JP" altLang="ja-JP" sz="2800" dirty="0"/>
              <a:t>自暴自棄に</a:t>
            </a:r>
            <a:r>
              <a:rPr lang="ja-JP" altLang="ja-JP" sz="2800" dirty="0" smtClean="0"/>
              <a:t>ならない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ja-JP" sz="2800" dirty="0" smtClean="0"/>
              <a:t>→</a:t>
            </a:r>
            <a:r>
              <a:rPr lang="ja-JP" altLang="ja-JP" sz="2800" dirty="0"/>
              <a:t>　</a:t>
            </a:r>
            <a:r>
              <a:rPr lang="ja-JP" altLang="en-US" sz="2800" dirty="0" smtClean="0"/>
              <a:t>落ち着いて考えてみれば大した悩みでもない</a:t>
            </a:r>
            <a:endParaRPr lang="ja-JP" altLang="ja-JP" sz="2800" dirty="0"/>
          </a:p>
          <a:p>
            <a:pPr marL="0" lvl="0" indent="0">
              <a:buNone/>
            </a:pPr>
            <a:r>
              <a:rPr lang="ja-JP" altLang="en-US" sz="2800" dirty="0" smtClean="0"/>
              <a:t>　</a:t>
            </a:r>
            <a:r>
              <a:rPr lang="ja-JP" altLang="ja-JP" sz="2800" dirty="0" smtClean="0"/>
              <a:t>→</a:t>
            </a:r>
            <a:r>
              <a:rPr lang="ja-JP" altLang="ja-JP" sz="2800" dirty="0"/>
              <a:t>　長い人生これから何度でもやり直せる</a:t>
            </a:r>
          </a:p>
          <a:p>
            <a:r>
              <a:rPr lang="ja-JP" altLang="ja-JP" sz="2800" dirty="0"/>
              <a:t>健全な規則正しい生活を</a:t>
            </a:r>
            <a:r>
              <a:rPr lang="ja-JP" altLang="ja-JP" sz="2800" dirty="0" smtClean="0"/>
              <a:t>する</a:t>
            </a:r>
            <a:r>
              <a:rPr lang="ja-JP" altLang="en-US" sz="2800" dirty="0"/>
              <a:t>　</a:t>
            </a:r>
            <a:r>
              <a:rPr lang="ja-JP" altLang="ja-JP" sz="2800" dirty="0" smtClean="0"/>
              <a:t>→</a:t>
            </a:r>
            <a:r>
              <a:rPr lang="ja-JP" altLang="ja-JP" sz="2800" dirty="0"/>
              <a:t>　</a:t>
            </a:r>
            <a:r>
              <a:rPr lang="ja-JP" altLang="en-US" sz="2800" dirty="0" smtClean="0"/>
              <a:t>まずは</a:t>
            </a:r>
            <a:r>
              <a:rPr lang="ja-JP" altLang="ja-JP" sz="2800" dirty="0" smtClean="0"/>
              <a:t>きちんとしたあいさつ、</a:t>
            </a:r>
            <a:r>
              <a:rPr lang="ja-JP" altLang="ja-JP" sz="2800" dirty="0"/>
              <a:t>帰宅時間、</a:t>
            </a:r>
            <a:r>
              <a:rPr lang="ja-JP" altLang="ja-JP" sz="2800" dirty="0" smtClean="0"/>
              <a:t>家族</a:t>
            </a:r>
            <a:r>
              <a:rPr lang="ja-JP" altLang="en-US" sz="2800" dirty="0" smtClean="0"/>
              <a:t>と</a:t>
            </a:r>
            <a:r>
              <a:rPr lang="ja-JP" altLang="ja-JP" sz="2800" dirty="0" smtClean="0"/>
              <a:t>の</a:t>
            </a:r>
            <a:r>
              <a:rPr lang="ja-JP" altLang="en-US" sz="2800" dirty="0" smtClean="0"/>
              <a:t>食事、</a:t>
            </a:r>
            <a:r>
              <a:rPr lang="ja-JP" altLang="ja-JP" sz="2800" dirty="0" smtClean="0"/>
              <a:t>会話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9727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8587" y="457917"/>
            <a:ext cx="8229600" cy="666827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薬物乱用　まとめ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66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032" y="1271948"/>
            <a:ext cx="296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薬物乱用の怖さ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0990" y="1849398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i="1" dirty="0" smtClean="0">
                <a:solidFill>
                  <a:srgbClr val="FF0000"/>
                </a:solidFill>
                <a:latin typeface="+mj-ea"/>
                <a:ea typeface="+mj-ea"/>
              </a:rPr>
              <a:t>乱用</a:t>
            </a:r>
            <a:endParaRPr kumimoji="1" lang="ja-JP" altLang="en-US" sz="3200" b="1" i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6057" y="1894993"/>
            <a:ext cx="5833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体の成長と脳の機能が止まってしまう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8973" y="2521176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i="1" dirty="0" smtClean="0">
                <a:solidFill>
                  <a:srgbClr val="00B0F0"/>
                </a:solidFill>
                <a:latin typeface="+mj-ea"/>
                <a:ea typeface="+mj-ea"/>
              </a:rPr>
              <a:t>依存</a:t>
            </a:r>
            <a:endParaRPr kumimoji="1" lang="ja-JP" altLang="en-US" sz="3200" b="1" i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6057" y="254626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簡単には止められない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98587" y="3188463"/>
            <a:ext cx="4628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さそわれたらどうするか？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38973" y="3823678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当然勇気をもって断る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15616" y="450912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たった一度でも使わない！！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039" y="5088827"/>
            <a:ext cx="6006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見たり聞いたりしたらどうするか？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15177" y="5777015"/>
            <a:ext cx="567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当然信頼できる大人に相談する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26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F:\新しいフォルダー\pics3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88840"/>
            <a:ext cx="2368927" cy="249527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pPr algn="l"/>
            <a:r>
              <a:rPr kumimoji="1" lang="ja-JP" altLang="en-US" dirty="0" smtClean="0"/>
              <a:t>シンナーを吸うと体はどうなる？</a:t>
            </a:r>
            <a:endParaRPr kumimoji="1" lang="ja-JP" altLang="en-US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1772816"/>
            <a:ext cx="474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シンナー</a:t>
            </a:r>
            <a:r>
              <a:rPr lang="ja-JP" altLang="en-US" sz="3200" dirty="0" smtClean="0">
                <a:latin typeface="+mj-ea"/>
                <a:ea typeface="+mj-ea"/>
              </a:rPr>
              <a:t>は溶かす物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648" y="3212976"/>
            <a:ext cx="43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00B050"/>
                </a:solidFill>
                <a:latin typeface="+mj-ea"/>
                <a:ea typeface="+mj-ea"/>
              </a:rPr>
              <a:t>体</a:t>
            </a:r>
            <a:r>
              <a:rPr kumimoji="1" lang="ja-JP" altLang="en-US" sz="3200" dirty="0" smtClean="0">
                <a:latin typeface="+mj-ea"/>
                <a:ea typeface="+mj-ea"/>
              </a:rPr>
              <a:t>も溶けてしまう</a:t>
            </a:r>
            <a:endParaRPr kumimoji="1" lang="en-US" altLang="ja-JP" sz="3200" dirty="0" smtClean="0"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42910" y="4929198"/>
            <a:ext cx="3929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  <a:latin typeface="+mj-ea"/>
                <a:ea typeface="+mj-ea"/>
              </a:rPr>
              <a:t>脳</a:t>
            </a:r>
            <a:r>
              <a:rPr lang="ja-JP" altLang="en-US" sz="3200" dirty="0" smtClean="0">
                <a:latin typeface="+mj-ea"/>
                <a:ea typeface="+mj-ea"/>
              </a:rPr>
              <a:t>（ほとんどが油）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42910" y="4272985"/>
            <a:ext cx="5306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  <a:latin typeface="+mj-ea"/>
                <a:ea typeface="+mj-ea"/>
              </a:rPr>
              <a:t>歯</a:t>
            </a:r>
            <a:r>
              <a:rPr lang="ja-JP" altLang="en-US" sz="3200" dirty="0" smtClean="0">
                <a:latin typeface="+mj-ea"/>
                <a:ea typeface="+mj-ea"/>
              </a:rPr>
              <a:t>は</a:t>
            </a:r>
            <a:r>
              <a:rPr lang="en-US" altLang="ja-JP" sz="3200" dirty="0" smtClean="0">
                <a:latin typeface="+mj-ea"/>
                <a:ea typeface="+mj-ea"/>
              </a:rPr>
              <a:t>…</a:t>
            </a:r>
            <a:r>
              <a:rPr lang="ja-JP" altLang="en-US" sz="3200" dirty="0" smtClean="0">
                <a:latin typeface="+mj-ea"/>
                <a:ea typeface="+mj-ea"/>
              </a:rPr>
              <a:t>溶けてボロボロに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71604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372405" y="4929198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solidFill>
                  <a:srgbClr val="0000FF"/>
                </a:solidFill>
                <a:latin typeface="+mj-ea"/>
                <a:ea typeface="+mj-ea"/>
              </a:rPr>
              <a:t>溶ける！！</a:t>
            </a:r>
            <a:endParaRPr lang="ja-JP" altLang="en-US" sz="32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4500562" y="5783136"/>
            <a:ext cx="642942" cy="4219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72405" y="570174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小さくなる！！</a:t>
            </a:r>
            <a:endParaRPr kumimoji="1" lang="ja-JP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699792" y="2564904"/>
            <a:ext cx="642942" cy="7143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4500562" y="5010589"/>
            <a:ext cx="642942" cy="4219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12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4" grpId="0"/>
      <p:bldP spid="15" grpId="0" animBg="1"/>
      <p:bldP spid="16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668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シンナーを吸うと？</a:t>
            </a:r>
            <a:endParaRPr kumimoji="1" lang="ja-JP" altLang="en-US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684" y="157161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脳が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小さく</a:t>
            </a:r>
            <a:r>
              <a:rPr kumimoji="1" lang="ja-JP" altLang="en-US" sz="3200" dirty="0" smtClean="0">
                <a:latin typeface="+mj-ea"/>
                <a:ea typeface="+mj-ea"/>
              </a:rPr>
              <a:t>なる！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5680" y="2262838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物事を覚えられない（記憶力が悪くなる）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2823023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見えない物がみえるようになる（幻覚）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4077072"/>
            <a:ext cx="492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手足がしびれる・ふるえる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55680" y="342900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うまく話せなくなる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8024" y="3429000"/>
            <a:ext cx="280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特に「らりるれろ」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173867" y="3519710"/>
            <a:ext cx="500066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56684" y="5143512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一度に大量のシンナーを吸うと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142976" y="585295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呼吸が苦しくなる</a:t>
            </a:r>
            <a:endParaRPr lang="ja-JP" altLang="en-US" sz="2800" dirty="0">
              <a:latin typeface="+mj-ea"/>
              <a:ea typeface="+mj-ea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4214810" y="5971684"/>
            <a:ext cx="500066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714876" y="5822173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ひどい場合は</a:t>
            </a:r>
            <a:r>
              <a:rPr lang="ja-JP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「死」</a:t>
            </a:r>
            <a:endParaRPr lang="ja-JP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5362" name="Picture 2" descr="F:\新しいフォルダー\kitoku_gorinj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4084" y="3383208"/>
            <a:ext cx="2438965" cy="2438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9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3" grpId="0"/>
      <p:bldP spid="14" grpId="0" animBg="1"/>
      <p:bldP spid="16" grpId="0"/>
      <p:bldP spid="21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0FD0-C36F-4EF5-8C03-12F3138A093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1026" name="Picture 2" descr="C:\Users\yusuke\Desktop\和田小学校\Pidrug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52" y="578629"/>
            <a:ext cx="8928919" cy="5594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4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3758</TotalTime>
  <Words>1769</Words>
  <Application>Microsoft Office PowerPoint</Application>
  <PresentationFormat>画面に合わせる (4:3)</PresentationFormat>
  <Paragraphs>453</Paragraphs>
  <Slides>66</Slides>
  <Notes>60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73" baseType="lpstr">
      <vt:lpstr>HG丸ｺﾞｼｯｸM-PRO</vt:lpstr>
      <vt:lpstr>ＭＳ Ｐゴシック</vt:lpstr>
      <vt:lpstr>Arial</vt:lpstr>
      <vt:lpstr>Calibri</vt:lpstr>
      <vt:lpstr>Century Gothic</vt:lpstr>
      <vt:lpstr>Wingdings</vt:lpstr>
      <vt:lpstr>飛行機雲</vt:lpstr>
      <vt:lpstr>薬物依存の恐ろしさ</vt:lpstr>
      <vt:lpstr>薬物乱用防止授業の目的</vt:lpstr>
      <vt:lpstr>薬物乱用の種類</vt:lpstr>
      <vt:lpstr>シンナーって？</vt:lpstr>
      <vt:lpstr>シンナーって？</vt:lpstr>
      <vt:lpstr>シンナーを吸うと</vt:lpstr>
      <vt:lpstr>シンナーを吸うと体はどうなる？</vt:lpstr>
      <vt:lpstr>シンナーを吸うと？</vt:lpstr>
      <vt:lpstr>PowerPoint プレゼンテーション</vt:lpstr>
      <vt:lpstr>PowerPoint プレゼンテーション</vt:lpstr>
      <vt:lpstr>だれにでも簡単に書ける図だけど</vt:lpstr>
      <vt:lpstr>シンナーを吸うと？</vt:lpstr>
      <vt:lpstr>シンナー　まとめ</vt:lpstr>
      <vt:lpstr>大麻・覚せい剤など</vt:lpstr>
      <vt:lpstr>PowerPoint プレゼンテーション</vt:lpstr>
      <vt:lpstr>覚せい剤</vt:lpstr>
      <vt:lpstr>PowerPoint プレゼンテーション</vt:lpstr>
      <vt:lpstr>PowerPoint プレゼンテーション</vt:lpstr>
      <vt:lpstr>PowerPoint プレゼンテーション</vt:lpstr>
      <vt:lpstr>一度薬物を使うと</vt:lpstr>
      <vt:lpstr>PowerPoint プレゼンテーション</vt:lpstr>
      <vt:lpstr>薬物を使い続けると</vt:lpstr>
      <vt:lpstr>PowerPoint プレゼンテーション</vt:lpstr>
      <vt:lpstr>PowerPoint プレゼンテーション</vt:lpstr>
      <vt:lpstr>PowerPoint プレゼンテーション</vt:lpstr>
      <vt:lpstr>大麻・覚せい剤　まとめ</vt:lpstr>
      <vt:lpstr>危険ドラッグとは</vt:lpstr>
      <vt:lpstr>PowerPoint プレゼンテーション</vt:lpstr>
      <vt:lpstr>PowerPoint プレゼンテーション</vt:lpstr>
      <vt:lpstr>PowerPoint プレゼンテーション</vt:lpstr>
      <vt:lpstr>危険ドラッグ</vt:lpstr>
      <vt:lpstr>PowerPoint プレゼンテーション</vt:lpstr>
      <vt:lpstr>PowerPoint プレゼンテーション</vt:lpstr>
      <vt:lpstr>　危険ドラッグの成分</vt:lpstr>
      <vt:lpstr>危険ドラッグは安全？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危険ドラッグ　まとめ</vt:lpstr>
      <vt:lpstr>薬物が脳へ与える影響</vt:lpstr>
      <vt:lpstr>薬物が体に与える影響</vt:lpstr>
      <vt:lpstr>お酒をたくさん飲み続けるとどうなるの？</vt:lpstr>
      <vt:lpstr>さらにたくさん飲み続けるとどうなるの？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なぜ子供はお酒を飲んではいけないの？</vt:lpstr>
      <vt:lpstr>アルコール　まとめ</vt:lpstr>
      <vt:lpstr>タバコを吸うとどうなるの？</vt:lpstr>
      <vt:lpstr>タバコはどうしてやめられないの？</vt:lpstr>
      <vt:lpstr>PowerPoint プレゼンテーション</vt:lpstr>
      <vt:lpstr>PowerPoint プレゼンテーション</vt:lpstr>
      <vt:lpstr>PowerPoint プレゼンテーション</vt:lpstr>
      <vt:lpstr>タバコ　まとめ</vt:lpstr>
      <vt:lpstr>喫煙、飲酒はゲートウェイ（入口）</vt:lpstr>
      <vt:lpstr>PowerPoint プレゼンテーション</vt:lpstr>
      <vt:lpstr>PowerPoint プレゼンテーション</vt:lpstr>
      <vt:lpstr>身近に広がる薬物汚染</vt:lpstr>
      <vt:lpstr>PowerPoint プレゼンテーション</vt:lpstr>
      <vt:lpstr>薬物を始めるきっかけ</vt:lpstr>
      <vt:lpstr>薬物に手を出してしまう前に</vt:lpstr>
      <vt:lpstr>薬物乱用　まとめ</vt:lpstr>
    </vt:vector>
  </TitlesOfParts>
  <Company>FJ-USER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薬物乱用授業</dc:title>
  <dc:creator>yusuke</dc:creator>
  <cp:lastModifiedBy>Sakae Itou</cp:lastModifiedBy>
  <cp:revision>387</cp:revision>
  <dcterms:created xsi:type="dcterms:W3CDTF">2011-10-23T15:36:16Z</dcterms:created>
  <dcterms:modified xsi:type="dcterms:W3CDTF">2018-02-05T06:27:43Z</dcterms:modified>
</cp:coreProperties>
</file>